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91"/>
  </p:notesMasterIdLst>
  <p:sldIdLst>
    <p:sldId id="388" r:id="rId2"/>
    <p:sldId id="611" r:id="rId3"/>
    <p:sldId id="612" r:id="rId4"/>
    <p:sldId id="616" r:id="rId5"/>
    <p:sldId id="617" r:id="rId6"/>
    <p:sldId id="397" r:id="rId7"/>
    <p:sldId id="398" r:id="rId8"/>
    <p:sldId id="527" r:id="rId9"/>
    <p:sldId id="557" r:id="rId10"/>
    <p:sldId id="558" r:id="rId11"/>
    <p:sldId id="559" r:id="rId12"/>
    <p:sldId id="528" r:id="rId13"/>
    <p:sldId id="529" r:id="rId14"/>
    <p:sldId id="531" r:id="rId15"/>
    <p:sldId id="530" r:id="rId16"/>
    <p:sldId id="562" r:id="rId17"/>
    <p:sldId id="563" r:id="rId18"/>
    <p:sldId id="561" r:id="rId19"/>
    <p:sldId id="532" r:id="rId20"/>
    <p:sldId id="533" r:id="rId21"/>
    <p:sldId id="534" r:id="rId22"/>
    <p:sldId id="535" r:id="rId23"/>
    <p:sldId id="536" r:id="rId24"/>
    <p:sldId id="614" r:id="rId25"/>
    <p:sldId id="615" r:id="rId26"/>
    <p:sldId id="537" r:id="rId27"/>
    <p:sldId id="576" r:id="rId28"/>
    <p:sldId id="577" r:id="rId29"/>
    <p:sldId id="578" r:id="rId30"/>
    <p:sldId id="579" r:id="rId31"/>
    <p:sldId id="580" r:id="rId32"/>
    <p:sldId id="569" r:id="rId33"/>
    <p:sldId id="570" r:id="rId34"/>
    <p:sldId id="571" r:id="rId35"/>
    <p:sldId id="547" r:id="rId36"/>
    <p:sldId id="538" r:id="rId37"/>
    <p:sldId id="544" r:id="rId38"/>
    <p:sldId id="572" r:id="rId39"/>
    <p:sldId id="545" r:id="rId40"/>
    <p:sldId id="539" r:id="rId41"/>
    <p:sldId id="540" r:id="rId42"/>
    <p:sldId id="541" r:id="rId43"/>
    <p:sldId id="564" r:id="rId44"/>
    <p:sldId id="601" r:id="rId45"/>
    <p:sldId id="573" r:id="rId46"/>
    <p:sldId id="575" r:id="rId47"/>
    <p:sldId id="574" r:id="rId48"/>
    <p:sldId id="548" r:id="rId49"/>
    <p:sldId id="565" r:id="rId50"/>
    <p:sldId id="546" r:id="rId51"/>
    <p:sldId id="549" r:id="rId52"/>
    <p:sldId id="550" r:id="rId53"/>
    <p:sldId id="551" r:id="rId54"/>
    <p:sldId id="581" r:id="rId55"/>
    <p:sldId id="566" r:id="rId56"/>
    <p:sldId id="567" r:id="rId57"/>
    <p:sldId id="568" r:id="rId58"/>
    <p:sldId id="552" r:id="rId59"/>
    <p:sldId id="553" r:id="rId60"/>
    <p:sldId id="583" r:id="rId61"/>
    <p:sldId id="584" r:id="rId62"/>
    <p:sldId id="586" r:id="rId63"/>
    <p:sldId id="582" r:id="rId64"/>
    <p:sldId id="554" r:id="rId65"/>
    <p:sldId id="556" r:id="rId66"/>
    <p:sldId id="555" r:id="rId67"/>
    <p:sldId id="597" r:id="rId68"/>
    <p:sldId id="587" r:id="rId69"/>
    <p:sldId id="588" r:id="rId70"/>
    <p:sldId id="595" r:id="rId71"/>
    <p:sldId id="596" r:id="rId72"/>
    <p:sldId id="589" r:id="rId73"/>
    <p:sldId id="590" r:id="rId74"/>
    <p:sldId id="593" r:id="rId75"/>
    <p:sldId id="594" r:id="rId76"/>
    <p:sldId id="591" r:id="rId77"/>
    <p:sldId id="592" r:id="rId78"/>
    <p:sldId id="602" r:id="rId79"/>
    <p:sldId id="598" r:id="rId80"/>
    <p:sldId id="599" r:id="rId81"/>
    <p:sldId id="600" r:id="rId82"/>
    <p:sldId id="603" r:id="rId83"/>
    <p:sldId id="604" r:id="rId84"/>
    <p:sldId id="605" r:id="rId85"/>
    <p:sldId id="606" r:id="rId86"/>
    <p:sldId id="607" r:id="rId87"/>
    <p:sldId id="608" r:id="rId88"/>
    <p:sldId id="609" r:id="rId89"/>
    <p:sldId id="610" r:id="rId90"/>
  </p:sldIdLst>
  <p:sldSz cx="9144000" cy="5143500" type="screen16x9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053" userDrawn="1">
          <p15:clr>
            <a:srgbClr val="A4A3A4"/>
          </p15:clr>
        </p15:guide>
        <p15:guide id="4" orient="horz" pos="2187" userDrawn="1">
          <p15:clr>
            <a:srgbClr val="A4A3A4"/>
          </p15:clr>
        </p15:guide>
        <p15:guide id="5" pos="612" userDrawn="1">
          <p15:clr>
            <a:srgbClr val="A4A3A4"/>
          </p15:clr>
        </p15:guide>
        <p15:guide id="6" pos="5148" userDrawn="1">
          <p15:clr>
            <a:srgbClr val="A4A3A4"/>
          </p15:clr>
        </p15:guide>
        <p15:guide id="7" orient="horz" pos="2754" userDrawn="1">
          <p15:clr>
            <a:srgbClr val="A4A3A4"/>
          </p15:clr>
        </p15:guide>
        <p15:guide id="8" orient="horz" pos="1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BF7"/>
    <a:srgbClr val="E6FBDD"/>
    <a:srgbClr val="C2FAF3"/>
    <a:srgbClr val="74CDEC"/>
    <a:srgbClr val="D0F8C0"/>
    <a:srgbClr val="A4F89E"/>
    <a:srgbClr val="5BF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 autoAdjust="0"/>
    <p:restoredTop sz="94694"/>
  </p:normalViewPr>
  <p:slideViewPr>
    <p:cSldViewPr snapToGrid="0">
      <p:cViewPr varScale="1">
        <p:scale>
          <a:sx n="161" d="100"/>
          <a:sy n="161" d="100"/>
        </p:scale>
        <p:origin x="984" y="200"/>
      </p:cViewPr>
      <p:guideLst>
        <p:guide orient="horz" pos="1620"/>
        <p:guide pos="2880"/>
        <p:guide orient="horz" pos="1053"/>
        <p:guide orient="horz" pos="2187"/>
        <p:guide pos="612"/>
        <p:guide pos="5148"/>
        <p:guide orient="horz" pos="2754"/>
        <p:guide orient="horz" pos="132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1488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1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17" tIns="99017" rIns="99017" bIns="99017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d1684c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d1684c43_0_91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621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d1684c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d1684c43_0_91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897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d1684c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d1684c43_0_91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959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512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d1684c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d1684c43_0_91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931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d1684c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d1684c43_0_91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232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d1684c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d1684c43_0_91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82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d1684c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d1684c43_0_91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120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d1684c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d1684c43_0_91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24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ad1684c4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ad1684c43_0_7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19" tIns="99019" rIns="99019" bIns="99019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5919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ad1684c4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ad1684c4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471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ae6313a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ae6313a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51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ad1684c4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ad1684c43_0_53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d1684c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d1684c43_0_91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d1684c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d1684c43_0_91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864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d1684c4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d1684c43_0_91:notes"/>
          <p:cNvSpPr txBox="1">
            <a:spLocks noGrp="1"/>
          </p:cNvSpPr>
          <p:nvPr>
            <p:ph type="body" idx="1"/>
          </p:nvPr>
        </p:nvSpPr>
        <p:spPr>
          <a:xfrm>
            <a:off x="685340" y="4343400"/>
            <a:ext cx="5482722" cy="4114800"/>
          </a:xfrm>
          <a:prstGeom prst="rect">
            <a:avLst/>
          </a:prstGeom>
        </p:spPr>
        <p:txBody>
          <a:bodyPr spcFirstLastPara="1" wrap="square" lIns="91388" tIns="91388" rIns="91388" bIns="9138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200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2723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1" y="3219822"/>
            <a:ext cx="8496299" cy="1188132"/>
          </a:xfrm>
          <a:prstGeom prst="rect">
            <a:avLst/>
          </a:prstGeom>
        </p:spPr>
        <p:txBody>
          <a:bodyPr lIns="90000" anchor="t"/>
          <a:lstStyle>
            <a:lvl1pPr marL="257175" indent="-257175">
              <a:buNone/>
              <a:defRPr lang="de-DE" sz="2000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dirty="0"/>
              <a:t>Untertitel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323851" y="1599642"/>
            <a:ext cx="8496300" cy="1620180"/>
          </a:xfrm>
        </p:spPr>
        <p:txBody>
          <a:bodyPr anchor="b"/>
          <a:lstStyle>
            <a:lvl1pPr>
              <a:defRPr sz="3600" b="1" baseline="0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Thema der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88912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mpress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C5ACB-82EC-134A-9A72-394EDCBD0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99822"/>
            <a:ext cx="8496300" cy="1620000"/>
          </a:xfrm>
        </p:spPr>
        <p:txBody>
          <a:bodyPr anchor="b"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ABA9E2-51DE-0E48-9234-F4E707B2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3219821"/>
            <a:ext cx="8496300" cy="11880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8292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F3F3F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72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1"/>
            <a:ext cx="6120680" cy="701276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515FE13-AC0F-A441-BB41-B4977ED5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B370C5F-9464-6349-ADA0-350E0E92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Line 71">
            <a:extLst>
              <a:ext uri="{FF2B5EF4-FFF2-40B4-BE49-F238E27FC236}">
                <a16:creationId xmlns:a16="http://schemas.microsoft.com/office/drawing/2014/main" id="{191DD062-2906-B546-89D9-539F4717202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1279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de-DE" sz="1350" dirty="0">
              <a:solidFill>
                <a:schemeClr val="tx1"/>
              </a:solidFill>
            </a:endParaRPr>
          </a:p>
        </p:txBody>
      </p:sp>
      <p:sp>
        <p:nvSpPr>
          <p:cNvPr id="14" name="Line 70">
            <a:extLst>
              <a:ext uri="{FF2B5EF4-FFF2-40B4-BE49-F238E27FC236}">
                <a16:creationId xmlns:a16="http://schemas.microsoft.com/office/drawing/2014/main" id="{B9821328-6E95-734E-9430-C578DAB2E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844654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lvl="0"/>
            <a:endParaRPr lang="de-DE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5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71">
            <a:extLst>
              <a:ext uri="{FF2B5EF4-FFF2-40B4-BE49-F238E27FC236}">
                <a16:creationId xmlns:a16="http://schemas.microsoft.com/office/drawing/2014/main" id="{4C570010-9C7D-0B49-8E92-FCA2F2BA0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1279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de-DE" sz="135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1"/>
            <a:ext cx="6120680" cy="701276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9"/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37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Line 70">
            <a:extLst>
              <a:ext uri="{FF2B5EF4-FFF2-40B4-BE49-F238E27FC236}">
                <a16:creationId xmlns:a16="http://schemas.microsoft.com/office/drawing/2014/main" id="{B7EA1786-6EF6-274C-9C64-4305723F61F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844654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lvl="0"/>
            <a:endParaRPr lang="de-DE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59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rläuter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71">
            <a:extLst>
              <a:ext uri="{FF2B5EF4-FFF2-40B4-BE49-F238E27FC236}">
                <a16:creationId xmlns:a16="http://schemas.microsoft.com/office/drawing/2014/main" id="{4C570010-9C7D-0B49-8E92-FCA2F2BA0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1279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de-DE" sz="135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1"/>
            <a:ext cx="6120680" cy="701276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9"/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37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Line 70">
            <a:extLst>
              <a:ext uri="{FF2B5EF4-FFF2-40B4-BE49-F238E27FC236}">
                <a16:creationId xmlns:a16="http://schemas.microsoft.com/office/drawing/2014/main" id="{B7EA1786-6EF6-274C-9C64-4305723F61F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844654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lvl="0"/>
            <a:endParaRPr lang="de-DE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50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219823"/>
            <a:ext cx="8496300" cy="1021556"/>
          </a:xfrm>
        </p:spPr>
        <p:txBody>
          <a:bodyPr anchor="t"/>
          <a:lstStyle>
            <a:lvl1pPr algn="l">
              <a:defRPr sz="2400" b="1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94682"/>
            <a:ext cx="8496300" cy="1125140"/>
          </a:xfrm>
          <a:prstGeom prst="rect">
            <a:avLst/>
          </a:prstGeom>
        </p:spPr>
        <p:txBody>
          <a:bodyPr lIns="90000"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7138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1">
            <a:extLst>
              <a:ext uri="{FF2B5EF4-FFF2-40B4-BE49-F238E27FC236}">
                <a16:creationId xmlns:a16="http://schemas.microsoft.com/office/drawing/2014/main" id="{773D7FB4-1D43-0A42-8799-FCB6A417B0A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1279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de-DE" sz="135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1"/>
            <a:ext cx="6120680" cy="701276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528" y="882963"/>
            <a:ext cx="4104000" cy="378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350">
                <a:solidFill>
                  <a:schemeClr val="tx1"/>
                </a:solidFill>
              </a:defRPr>
            </a:lvl1pPr>
            <a:lvl2pPr marL="431006" indent="-214313">
              <a:defRPr lang="de-DE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910" indent="-214313">
              <a:defRPr lang="de-DE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900"/>
            </a:lvl4pPr>
            <a:lvl5pPr>
              <a:defRPr sz="9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6465" y="882963"/>
            <a:ext cx="4103686" cy="378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3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900"/>
            </a:lvl4pPr>
            <a:lvl5pPr>
              <a:defRPr sz="9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C1633E4-9377-3D40-89DC-F89FB735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9D74992-862A-FD4F-9B7B-D381264D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Line 70">
            <a:extLst>
              <a:ext uri="{FF2B5EF4-FFF2-40B4-BE49-F238E27FC236}">
                <a16:creationId xmlns:a16="http://schemas.microsoft.com/office/drawing/2014/main" id="{CD84710F-5CE4-5340-A126-59E50E1F09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844654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lvl="0"/>
            <a:endParaRPr lang="de-DE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3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71">
            <a:extLst>
              <a:ext uri="{FF2B5EF4-FFF2-40B4-BE49-F238E27FC236}">
                <a16:creationId xmlns:a16="http://schemas.microsoft.com/office/drawing/2014/main" id="{DF77D46A-4EC6-694B-8144-450468E9ED6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1279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de-DE" sz="135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1"/>
            <a:ext cx="6120680" cy="701276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882963"/>
            <a:ext cx="4104000" cy="5400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3528" y="1422963"/>
            <a:ext cx="4104000" cy="324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3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16465" y="882963"/>
            <a:ext cx="4103686" cy="5400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35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6464" y="1422963"/>
            <a:ext cx="4104000" cy="324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3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8FBD8FD4-0261-AC4F-827E-950317211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28E8651-8196-2B47-ACFF-17A9B60D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‹#›</a:t>
            </a:fld>
            <a:endParaRPr lang="de-DE"/>
          </a:p>
        </p:txBody>
      </p:sp>
      <p:sp>
        <p:nvSpPr>
          <p:cNvPr id="17" name="Line 70">
            <a:extLst>
              <a:ext uri="{FF2B5EF4-FFF2-40B4-BE49-F238E27FC236}">
                <a16:creationId xmlns:a16="http://schemas.microsoft.com/office/drawing/2014/main" id="{EC424827-E648-234E-BC53-A8C6BFB76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844654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lvl="0"/>
            <a:endParaRPr lang="de-DE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86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71">
            <a:extLst>
              <a:ext uri="{FF2B5EF4-FFF2-40B4-BE49-F238E27FC236}">
                <a16:creationId xmlns:a16="http://schemas.microsoft.com/office/drawing/2014/main" id="{CF2A37A9-BAE1-6647-AA0B-0F94361EE6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1279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de-DE" sz="1350" dirty="0">
              <a:solidFill>
                <a:schemeClr val="tx1"/>
              </a:solidFill>
            </a:endParaRPr>
          </a:p>
        </p:txBody>
      </p:sp>
      <p:sp>
        <p:nvSpPr>
          <p:cNvPr id="11" name="Line 70">
            <a:extLst>
              <a:ext uri="{FF2B5EF4-FFF2-40B4-BE49-F238E27FC236}">
                <a16:creationId xmlns:a16="http://schemas.microsoft.com/office/drawing/2014/main" id="{D0E60CCF-2AD8-8644-ADDF-08A97417C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844654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lvl="0"/>
            <a:endParaRPr lang="de-DE" sz="135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BFCF20-A08C-2F4F-BA69-BC74C8B9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6120358" cy="702000"/>
          </a:xfrm>
        </p:spPr>
        <p:txBody>
          <a:bodyPr anchor="ctr" anchorCtr="0"/>
          <a:lstStyle>
            <a:lvl1pPr>
              <a:defRPr sz="1800"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900259-987A-CB43-A547-A14649308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150" y="882966"/>
            <a:ext cx="4968000" cy="37800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FF1C1D-7B85-0241-8269-04EC788A6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529" y="882967"/>
            <a:ext cx="3240000" cy="377999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00841F9D-53EF-EF4E-A205-677CC23D7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9412835-1105-BB49-8C1A-05DC4290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99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1">
            <a:extLst>
              <a:ext uri="{FF2B5EF4-FFF2-40B4-BE49-F238E27FC236}">
                <a16:creationId xmlns:a16="http://schemas.microsoft.com/office/drawing/2014/main" id="{7204EB56-0627-D848-9838-1F1E3F1F8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1279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de-DE" sz="1350" dirty="0">
              <a:solidFill>
                <a:schemeClr val="tx1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3529" y="882963"/>
            <a:ext cx="8496622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529" y="1"/>
            <a:ext cx="6120680" cy="701276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908A56-4B20-474C-8B1D-C606A833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FBF68FC-4B9C-3B4E-85D0-4724A109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‹#›</a:t>
            </a:fld>
            <a:endParaRPr lang="de-DE"/>
          </a:p>
        </p:txBody>
      </p:sp>
      <p:sp>
        <p:nvSpPr>
          <p:cNvPr id="15" name="Line 70">
            <a:extLst>
              <a:ext uri="{FF2B5EF4-FFF2-40B4-BE49-F238E27FC236}">
                <a16:creationId xmlns:a16="http://schemas.microsoft.com/office/drawing/2014/main" id="{F0DC9D83-54BC-5D4A-A2F9-1660F373F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844654"/>
            <a:ext cx="9144000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lvl="0"/>
            <a:endParaRPr lang="de-DE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55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9" y="1"/>
            <a:ext cx="8496622" cy="701276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558816" y="4844653"/>
            <a:ext cx="4118334" cy="2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 algn="l">
              <a:defRPr lang="en-US" sz="750" b="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01000" y="4844653"/>
            <a:ext cx="819150" cy="2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 algn="r">
              <a:defRPr lang="en-US" sz="750" b="0" smtClean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>
          <a:xfrm>
            <a:off x="323529" y="897564"/>
            <a:ext cx="8496944" cy="3817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0324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4" r:id="rId11"/>
  </p:sldLayoutIdLst>
  <p:hf sldNum="0" hdr="0"/>
  <p:txStyles>
    <p:titleStyle>
      <a:lvl1pPr algn="l" defTabSz="685800" rtl="0" eaLnBrk="1" latinLnBrk="0" hangingPunct="1">
        <a:spcBef>
          <a:spcPct val="0"/>
        </a:spcBef>
        <a:buNone/>
        <a:defRPr sz="2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02406" indent="-202406" algn="l" defTabSz="685800" rtl="0" eaLnBrk="1" latinLnBrk="0" hangingPunct="1">
        <a:spcBef>
          <a:spcPts val="450"/>
        </a:spcBef>
        <a:buClr>
          <a:schemeClr val="accent3"/>
        </a:buClr>
        <a:buFont typeface="Wingdings" pitchFamily="2" charset="2"/>
        <a:buChar char="§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04813" indent="-188119" algn="l" defTabSz="685800" rtl="0" eaLnBrk="1" latinLnBrk="0" hangingPunct="1">
        <a:spcBef>
          <a:spcPts val="0"/>
        </a:spcBef>
        <a:buClr>
          <a:schemeClr val="accent3"/>
        </a:buClr>
        <a:buFont typeface="Wingdings" pitchFamily="2" charset="2"/>
        <a:buChar char="§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35781" indent="-130969" algn="l" defTabSz="685800" rtl="0" eaLnBrk="1" latinLnBrk="0" hangingPunct="1">
        <a:spcBef>
          <a:spcPts val="0"/>
        </a:spcBef>
        <a:buClr>
          <a:schemeClr val="accent3"/>
        </a:buClr>
        <a:buFont typeface="Wingdings" pitchFamily="2" charset="2"/>
        <a:buChar char="§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672704" indent="-136922" algn="l" defTabSz="685800" rtl="0" eaLnBrk="1" latinLnBrk="0" hangingPunct="1">
        <a:spcBef>
          <a:spcPts val="0"/>
        </a:spcBef>
        <a:buClr>
          <a:schemeClr val="accent3"/>
        </a:buClr>
        <a:buFont typeface="Wingdings" pitchFamily="2" charset="2"/>
        <a:buChar char="§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09625" indent="-136922" algn="l" defTabSz="685800" rtl="0" eaLnBrk="1" latinLnBrk="0" hangingPunct="1">
        <a:spcBef>
          <a:spcPts val="0"/>
        </a:spcBef>
        <a:buClr>
          <a:schemeClr val="accent3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408">
          <p15:clr>
            <a:srgbClr val="F26B43"/>
          </p15:clr>
        </p15:guide>
        <p15:guide id="4" pos="272">
          <p15:clr>
            <a:srgbClr val="F26B43"/>
          </p15:clr>
        </p15:guide>
        <p15:guide id="5" pos="3961">
          <p15:clr>
            <a:srgbClr val="F26B43"/>
          </p15:clr>
        </p15:guide>
        <p15:guide id="6" pos="37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hub.com:tauinger-de/training.spring-cloud.git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cloud-config/docs/current/reference/html/#_client_side_usage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cloud-config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cloud-config/docs/current/reference/html/#_file_system_backend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cloud-config/docs/current/reference/html/#_git_backend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cloud-config/docs/current/reference/html/#_jdbc_backend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cloud-config/docs/current/reference/html/#_encryption_and_decryption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cloud-config/docs/current/reference/html/#_key_management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cloud-netflix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cloud-netflix/docs/current/reference/html/appendix.html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eldung.com/eureka-self-preservation-renewal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noldgalovics.com/feign-error-handling/" TargetMode="External"/><Relationship Id="rId2" Type="http://schemas.openxmlformats.org/officeDocument/2006/relationships/hyperlink" Target="https://medium.com/javarevisited/handling-http-client-errors-with-feign-and-hystrix-523e2dd8eb35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ircuit_breaker_design_pattern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actuator/prometheus" TargetMode="Externa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prometheus.io/docs/concepts/metric_types/" TargetMode="Externa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prometheus.io/docs/prometheus/latest/querying/examples/" TargetMode="Externa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/>
              <a:t>Spring Cloud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627E8-558D-FEC3-ED93-1F998F5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Möglichkeiten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FBB9C6-9BC6-21E2-2E77-2B52A543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726E19-3638-F92F-90C4-9F69AA41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Skalierung:</a:t>
            </a:r>
          </a:p>
          <a:p>
            <a:r>
              <a:rPr lang="de-DE" dirty="0"/>
              <a:t>unkomplizierte Skalierung der Infrastruktur mit wachsendem Umsatz</a:t>
            </a:r>
          </a:p>
          <a:p>
            <a:r>
              <a:rPr lang="de-DE" dirty="0"/>
              <a:t>optimale Ausnutzung der Hardware</a:t>
            </a:r>
          </a:p>
          <a:p>
            <a:r>
              <a:rPr lang="de-DE" dirty="0"/>
              <a:t>Potential zur Umsetzung temporärer Lastspitzen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842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627E8-558D-FEC3-ED93-1F998F5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Möglichkeiten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FBB9C6-9BC6-21E2-2E77-2B52A543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726E19-3638-F92F-90C4-9F69AA41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Platform</a:t>
            </a:r>
            <a:r>
              <a:rPr lang="de-DE" b="1" dirty="0"/>
              <a:t>-As-A-Service (PAAS):</a:t>
            </a:r>
          </a:p>
          <a:p>
            <a:r>
              <a:rPr lang="de-DE" dirty="0"/>
              <a:t>Dienstleister abstrahieren die Aufgabe der Bereitstellung von Ressourcen (Datenbanken </a:t>
            </a:r>
            <a:r>
              <a:rPr lang="de-DE" dirty="0" err="1"/>
              <a:t>etc</a:t>
            </a:r>
            <a:r>
              <a:rPr lang="de-DE" dirty="0"/>
              <a:t>) und Konfigurationen (Firewalls, </a:t>
            </a:r>
            <a:r>
              <a:rPr lang="de-DE" dirty="0" err="1"/>
              <a:t>Proxies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) </a:t>
            </a:r>
          </a:p>
          <a:p>
            <a:r>
              <a:rPr lang="de-DE" dirty="0"/>
              <a:t>Laufzeitumgebungen werden programmatisch definiert (Infrastructure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)</a:t>
            </a:r>
          </a:p>
          <a:p>
            <a:r>
              <a:rPr lang="de-DE" dirty="0"/>
              <a:t>und automatisiert bereitgestellt bzw. über APIs verwaltet</a:t>
            </a:r>
          </a:p>
          <a:p>
            <a:r>
              <a:rPr lang="de-DE" dirty="0" err="1"/>
              <a:t>DevOps</a:t>
            </a:r>
            <a:r>
              <a:rPr lang="de-DE" dirty="0"/>
              <a:t> pusht Source-Code oder Artefakte in die Cloud, die dann in diesen Umgebungen gestartet wird (</a:t>
            </a:r>
            <a:r>
              <a:rPr lang="de-DE" dirty="0" err="1"/>
              <a:t>provisioniert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255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627E8-558D-FEC3-ED93-1F998F5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FBB9C6-9BC6-21E2-2E77-2B52A543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726E19-3638-F92F-90C4-9F69AA41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4168902" cy="37800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Die acht Irrtümer über verteilte System</a:t>
            </a:r>
            <a:br>
              <a:rPr lang="de-DE" dirty="0"/>
            </a:br>
            <a:r>
              <a:rPr lang="de-DE" dirty="0"/>
              <a:t>(</a:t>
            </a:r>
            <a:r>
              <a:rPr lang="de-DE" i="1" dirty="0"/>
              <a:t>The </a:t>
            </a:r>
            <a:r>
              <a:rPr lang="de-DE" i="1" dirty="0" err="1"/>
              <a:t>eight</a:t>
            </a:r>
            <a:r>
              <a:rPr lang="de-DE" i="1" dirty="0"/>
              <a:t> </a:t>
            </a:r>
            <a:r>
              <a:rPr lang="de-DE" i="1" dirty="0" err="1"/>
              <a:t>fallacies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distributed</a:t>
            </a:r>
            <a:r>
              <a:rPr lang="de-DE" i="1" dirty="0"/>
              <a:t> </a:t>
            </a:r>
            <a:r>
              <a:rPr lang="de-DE" i="1" dirty="0" err="1"/>
              <a:t>computing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Das Netzwerk ist verlässlich </a:t>
            </a:r>
            <a:br>
              <a:rPr lang="de-DE" b="1" dirty="0"/>
            </a:br>
            <a:r>
              <a:rPr lang="de-DE" dirty="0">
                <a:sym typeface="Wingdings" panose="05000000000000000000" pitchFamily="2" charset="2"/>
              </a:rPr>
              <a:t> Netzwerkfehler werden zu wenig / nicht umfassend behandelt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sym typeface="Wingdings" panose="05000000000000000000" pitchFamily="2" charset="2"/>
              </a:rPr>
              <a:t>Die Latenz ist 0 </a:t>
            </a:r>
            <a:br>
              <a:rPr lang="de-DE" b="1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Bandbreite wird verschwendet (</a:t>
            </a:r>
            <a:r>
              <a:rPr lang="de-DE" dirty="0" err="1">
                <a:sym typeface="Wingdings" panose="05000000000000000000" pitchFamily="2" charset="2"/>
              </a:rPr>
              <a:t>retries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sym typeface="Wingdings" panose="05000000000000000000" pitchFamily="2" charset="2"/>
              </a:rPr>
              <a:t>Die Bandbreite ist unbegrenzt </a:t>
            </a:r>
            <a:br>
              <a:rPr lang="de-DE" b="1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Überlastung des Netzwerks erzeugt </a:t>
            </a:r>
            <a:r>
              <a:rPr lang="de-DE" dirty="0" err="1">
                <a:sym typeface="Wingdings" panose="05000000000000000000" pitchFamily="2" charset="2"/>
              </a:rPr>
              <a:t>Bottlenecks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sym typeface="Wingdings" panose="05000000000000000000" pitchFamily="2" charset="2"/>
              </a:rPr>
              <a:t>Das Netzwerk ist sicher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Anfälligkeit gegenüber Angriffen und somit Systemausfällen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A8726E19-3638-F92F-90C4-9F69AA41D1A2}"/>
              </a:ext>
            </a:extLst>
          </p:cNvPr>
          <p:cNvSpPr txBox="1">
            <a:spLocks/>
          </p:cNvSpPr>
          <p:nvPr/>
        </p:nvSpPr>
        <p:spPr>
          <a:xfrm>
            <a:off x="4645914" y="882963"/>
            <a:ext cx="4168902" cy="37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06" indent="-202406" algn="l" defTabSz="685800" rtl="0" eaLnBrk="1" latinLnBrk="0" hangingPunct="1">
              <a:spcBef>
                <a:spcPts val="45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813" indent="-18811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781" indent="-13096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704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Font typeface="Wingdings" pitchFamily="2" charset="2"/>
              <a:buNone/>
            </a:pPr>
            <a:endParaRPr lang="de-DE" dirty="0"/>
          </a:p>
          <a:p>
            <a:pPr marL="342900" indent="-342900">
              <a:buFont typeface="+mj-lt"/>
              <a:buAutoNum type="arabicPeriod" startAt="5"/>
            </a:pPr>
            <a:r>
              <a:rPr lang="de-DE" b="1" dirty="0">
                <a:sym typeface="Wingdings" panose="05000000000000000000" pitchFamily="2" charset="2"/>
              </a:rPr>
              <a:t>Die Topologie ändert sich nicht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Latenz und Bandbreite ändern sich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de-DE" b="1" dirty="0">
                <a:sym typeface="Wingdings" panose="05000000000000000000" pitchFamily="2" charset="2"/>
              </a:rPr>
              <a:t>Es gibt einen Administrator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Zuständigkeitskonflikte	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de-DE" b="1" dirty="0">
                <a:sym typeface="Wingdings" panose="05000000000000000000" pitchFamily="2" charset="2"/>
              </a:rPr>
              <a:t>Transportkosten sind 0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Kosten für Aufbau und Instandhaltung von Netzwerken sprengt das Budget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de-DE" b="1" dirty="0">
                <a:sym typeface="Wingdings" panose="05000000000000000000" pitchFamily="2" charset="2"/>
              </a:rPr>
              <a:t>Das Netzwerk ist homogen</a:t>
            </a:r>
            <a:br>
              <a:rPr lang="de-DE" b="1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??</a:t>
            </a:r>
          </a:p>
        </p:txBody>
      </p:sp>
    </p:spTree>
    <p:extLst>
      <p:ext uri="{BB962C8B-B14F-4D97-AF65-F5344CB8AC3E}">
        <p14:creationId xmlns:p14="http://schemas.microsoft.com/office/powerpoint/2010/main" val="395329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627E8-558D-FEC3-ED93-1F998F5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Strategien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FBB9C6-9BC6-21E2-2E77-2B52A543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A8726E19-3638-F92F-90C4-9F69AA41D1A2}"/>
              </a:ext>
            </a:extLst>
          </p:cNvPr>
          <p:cNvSpPr txBox="1">
            <a:spLocks/>
          </p:cNvSpPr>
          <p:nvPr/>
        </p:nvSpPr>
        <p:spPr>
          <a:xfrm>
            <a:off x="323850" y="882963"/>
            <a:ext cx="3809238" cy="37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06" indent="-202406" algn="l" defTabSz="685800" rtl="0" eaLnBrk="1" latinLnBrk="0" hangingPunct="1">
              <a:spcBef>
                <a:spcPts val="45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813" indent="-18811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781" indent="-13096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704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12 Faktor Apps</a:t>
            </a:r>
            <a:br>
              <a:rPr lang="de-DE" dirty="0"/>
            </a:br>
            <a:r>
              <a:rPr lang="de-DE" dirty="0">
                <a:hlinkClick r:id="rId2"/>
              </a:rPr>
              <a:t>https://12factor.net/</a:t>
            </a:r>
            <a:endParaRPr lang="de-DE" dirty="0"/>
          </a:p>
          <a:p>
            <a:pPr marL="0" indent="0">
              <a:buFont typeface="Wingdings" pitchFamily="2" charset="2"/>
              <a:buNone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Codebase</a:t>
            </a:r>
            <a:br>
              <a:rPr lang="en-US" dirty="0"/>
            </a:br>
            <a:r>
              <a:rPr lang="en-US" dirty="0"/>
              <a:t>One codebase tracked in revision control, many deploys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Dependencies</a:t>
            </a:r>
            <a:br>
              <a:rPr lang="en-US" dirty="0"/>
            </a:br>
            <a:r>
              <a:rPr lang="en-US" dirty="0"/>
              <a:t>Explicitly declare and isolate dependencies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Config</a:t>
            </a:r>
            <a:br>
              <a:rPr lang="en-US" dirty="0"/>
            </a:br>
            <a:r>
              <a:rPr lang="en-US" dirty="0"/>
              <a:t>Store </a:t>
            </a:r>
            <a:r>
              <a:rPr lang="en-US" dirty="0" err="1"/>
              <a:t>config</a:t>
            </a:r>
            <a:r>
              <a:rPr lang="en-US" dirty="0"/>
              <a:t> in the environment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Backing services</a:t>
            </a:r>
            <a:br>
              <a:rPr lang="en-US" dirty="0"/>
            </a:br>
            <a:r>
              <a:rPr lang="en-US" dirty="0"/>
              <a:t>Treat backing services as attached 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Build, release, run</a:t>
            </a:r>
            <a:br>
              <a:rPr lang="en-US" b="1" dirty="0"/>
            </a:br>
            <a:r>
              <a:rPr lang="en-US" dirty="0"/>
              <a:t>Strictly separate build and run stages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A8726E19-3638-F92F-90C4-9F69AA41D1A2}"/>
              </a:ext>
            </a:extLst>
          </p:cNvPr>
          <p:cNvSpPr txBox="1">
            <a:spLocks/>
          </p:cNvSpPr>
          <p:nvPr/>
        </p:nvSpPr>
        <p:spPr>
          <a:xfrm>
            <a:off x="4206240" y="882963"/>
            <a:ext cx="4687824" cy="3961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06" indent="-202406" algn="l" defTabSz="685800" rtl="0" eaLnBrk="1" latinLnBrk="0" hangingPunct="1">
              <a:spcBef>
                <a:spcPts val="45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813" indent="-18811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781" indent="-13096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704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6"/>
            </a:pPr>
            <a:r>
              <a:rPr lang="en-US" b="1" dirty="0"/>
              <a:t>Processes</a:t>
            </a:r>
            <a:br>
              <a:rPr lang="en-US" dirty="0"/>
            </a:br>
            <a:r>
              <a:rPr lang="en-US" dirty="0"/>
              <a:t>Execute the app as one or more stateless processes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b="1" dirty="0"/>
              <a:t>Port binding</a:t>
            </a:r>
            <a:br>
              <a:rPr lang="en-US" dirty="0"/>
            </a:br>
            <a:r>
              <a:rPr lang="en-US" dirty="0"/>
              <a:t>Export services via port binding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b="1" dirty="0"/>
              <a:t>Concurrency</a:t>
            </a:r>
            <a:br>
              <a:rPr lang="en-US" dirty="0"/>
            </a:br>
            <a:r>
              <a:rPr lang="en-US" dirty="0"/>
              <a:t>Scale out via the process model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b="1" dirty="0"/>
              <a:t>Disposability</a:t>
            </a:r>
            <a:br>
              <a:rPr lang="en-US" dirty="0"/>
            </a:br>
            <a:r>
              <a:rPr lang="en-US" dirty="0"/>
              <a:t>Maximize robustness with fast startup and graceful shutdown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b="1" dirty="0"/>
              <a:t>Dev/prod parity</a:t>
            </a:r>
            <a:br>
              <a:rPr lang="en-US" dirty="0"/>
            </a:br>
            <a:r>
              <a:rPr lang="en-US" dirty="0"/>
              <a:t>Keep development, staging, and production as similar as possible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b="1" dirty="0"/>
              <a:t>Logs</a:t>
            </a:r>
            <a:br>
              <a:rPr lang="en-US" dirty="0"/>
            </a:br>
            <a:r>
              <a:rPr lang="en-US" dirty="0"/>
              <a:t>Treat logs as event streams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b="1" dirty="0"/>
              <a:t>Admin processes</a:t>
            </a:r>
            <a:br>
              <a:rPr lang="en-US" dirty="0"/>
            </a:br>
            <a:r>
              <a:rPr lang="en-US" dirty="0"/>
              <a:t>Run admin/management tasks as one-off processes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7014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627E8-558D-FEC3-ED93-1F998F5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Player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FBB9C6-9BC6-21E2-2E77-2B52A543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pic>
        <p:nvPicPr>
          <p:cNvPr id="6" name="Grafik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1" y="792114"/>
            <a:ext cx="7165340" cy="39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8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Spring Cloud</a:t>
            </a:r>
          </a:p>
        </p:txBody>
      </p:sp>
    </p:spTree>
    <p:extLst>
      <p:ext uri="{BB962C8B-B14F-4D97-AF65-F5344CB8AC3E}">
        <p14:creationId xmlns:p14="http://schemas.microsoft.com/office/powerpoint/2010/main" val="3905173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verteilter Systeme führt zu Boiler-Plate Code</a:t>
            </a:r>
          </a:p>
          <a:p>
            <a:r>
              <a:rPr lang="de-DE" dirty="0"/>
              <a:t>Spring Cloud bietet Werkzeuge zur Implementierung Best-Practices/Patterns verteilter Systemen </a:t>
            </a:r>
          </a:p>
          <a:p>
            <a:r>
              <a:rPr lang="de-DE" dirty="0"/>
              <a:t>setzt auf bekannte Spring Philosophie auf, um bekannte Entwicklungsparadigmen auszunutzen</a:t>
            </a:r>
          </a:p>
          <a:p>
            <a:r>
              <a:rPr lang="de-DE" dirty="0"/>
              <a:t>nutzt Spring Boot </a:t>
            </a:r>
            <a:r>
              <a:rPr lang="de-DE" dirty="0" err="1"/>
              <a:t>Autoconfiguration</a:t>
            </a:r>
            <a:r>
              <a:rPr lang="de-DE" dirty="0"/>
              <a:t>, um schnell ein Default-Setup und Konventionen zu konfigurieren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875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Bestandteile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Konfigurationsmanagement</a:t>
            </a:r>
          </a:p>
          <a:p>
            <a:r>
              <a:rPr lang="de-DE" dirty="0"/>
              <a:t>Service Discovery</a:t>
            </a:r>
          </a:p>
          <a:p>
            <a:r>
              <a:rPr lang="de-DE" dirty="0"/>
              <a:t>Circuit </a:t>
            </a:r>
            <a:r>
              <a:rPr lang="de-DE" dirty="0" err="1"/>
              <a:t>Breakers</a:t>
            </a:r>
            <a:endParaRPr lang="de-DE" dirty="0"/>
          </a:p>
          <a:p>
            <a:r>
              <a:rPr lang="de-DE" dirty="0"/>
              <a:t>intelligentes Routing</a:t>
            </a:r>
          </a:p>
          <a:p>
            <a:r>
              <a:rPr lang="de-DE" dirty="0"/>
              <a:t>Micro-Proxy</a:t>
            </a:r>
          </a:p>
          <a:p>
            <a:r>
              <a:rPr lang="de-DE" dirty="0"/>
              <a:t>Control Bus</a:t>
            </a:r>
          </a:p>
          <a:p>
            <a:r>
              <a:rPr lang="de-DE" dirty="0" err="1"/>
              <a:t>One</a:t>
            </a:r>
            <a:r>
              <a:rPr lang="de-DE" dirty="0"/>
              <a:t>-Time-Tokens</a:t>
            </a:r>
          </a:p>
          <a:p>
            <a:r>
              <a:rPr lang="de-DE" dirty="0"/>
              <a:t>globale Sperren</a:t>
            </a:r>
          </a:p>
          <a:p>
            <a:r>
              <a:rPr lang="de-DE" dirty="0"/>
              <a:t>Leadership-Wahl</a:t>
            </a:r>
          </a:p>
          <a:p>
            <a:r>
              <a:rPr lang="de-DE" dirty="0"/>
              <a:t>verteilte Sitzungen</a:t>
            </a:r>
          </a:p>
          <a:p>
            <a:r>
              <a:rPr lang="de-DE" dirty="0"/>
              <a:t>Cluster-Status</a:t>
            </a:r>
          </a:p>
        </p:txBody>
      </p:sp>
    </p:spTree>
    <p:extLst>
      <p:ext uri="{BB962C8B-B14F-4D97-AF65-F5344CB8AC3E}">
        <p14:creationId xmlns:p14="http://schemas.microsoft.com/office/powerpoint/2010/main" val="139008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Effekte &amp; Vorteile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weniger eigener Code</a:t>
            </a:r>
          </a:p>
          <a:p>
            <a:r>
              <a:rPr lang="de-DE" dirty="0"/>
              <a:t>Code-Wiederverwendbarkeit zwischen Projekten durch Patterns</a:t>
            </a:r>
          </a:p>
          <a:p>
            <a:r>
              <a:rPr lang="de-DE" dirty="0"/>
              <a:t>Lernen durch vorhandene Komponenten</a:t>
            </a:r>
          </a:p>
          <a:p>
            <a:endParaRPr lang="de-DE" dirty="0"/>
          </a:p>
          <a:p>
            <a:r>
              <a:rPr lang="de-DE" dirty="0"/>
              <a:t>Geschwindigkeit</a:t>
            </a:r>
          </a:p>
          <a:p>
            <a:r>
              <a:rPr lang="de-DE" dirty="0"/>
              <a:t>Sicherheit</a:t>
            </a:r>
          </a:p>
          <a:p>
            <a:r>
              <a:rPr lang="de-DE" dirty="0"/>
              <a:t>Effizienz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64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10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Disclaimer - und Tipps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605B89-577C-99D1-0F3F-C5FE37DBB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323529" y="4844653"/>
            <a:ext cx="2911438" cy="298847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7" name="Google Shape;77;p15"/>
          <p:cNvSpPr txBox="1">
            <a:spLocks noGrp="1"/>
          </p:cNvSpPr>
          <p:nvPr>
            <p:ph idx="1"/>
          </p:nvPr>
        </p:nvSpPr>
        <p:spPr>
          <a:xfrm>
            <a:off x="323850" y="882963"/>
            <a:ext cx="6993659" cy="3780000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Ein Trainer weiß einiges, aber nicht alles!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Das braucht man für gute Software-Entwicklung auch nicht - wichtig ist, schnell die Lösung für Probleme finden zu können:</a:t>
            </a:r>
          </a:p>
          <a:p>
            <a:r>
              <a:rPr lang="de-DE" dirty="0"/>
              <a:t>Richtig </a:t>
            </a:r>
            <a:r>
              <a:rPr lang="de-DE" dirty="0" err="1"/>
              <a:t>googlen</a:t>
            </a:r>
            <a:endParaRPr lang="de-DE" dirty="0"/>
          </a:p>
          <a:p>
            <a:r>
              <a:rPr lang="de-DE" dirty="0"/>
              <a:t>Schwierige Probleme schriftlich festhalten - was versuche ich zu lösen, was funktioniert nicht? </a:t>
            </a:r>
          </a:p>
          <a:p>
            <a:r>
              <a:rPr lang="de-DE" dirty="0"/>
              <a:t>Hilfreiche Kollegen, Freunde, Netzwerk</a:t>
            </a:r>
          </a:p>
          <a:p>
            <a:r>
              <a:rPr lang="de-DE" dirty="0"/>
              <a:t>Nicht in Probleme verrennen, rechtzeitig aufhören, Abstand gewinnen</a:t>
            </a:r>
          </a:p>
          <a:p>
            <a:pPr lvl="0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50FCE4-CAF2-A4E0-BA3A-A99FDA2D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509" y="1479884"/>
            <a:ext cx="1502640" cy="15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AC6DC-901F-9AA7-22A8-FD22EAEE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Check-Out Time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E2D8DC-D6A0-9875-9CDB-663A1173E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9459A86-676F-C4F5-4377-50341FEE2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Begleitend zu diesem Training gibt es ein Multi-Module Maven Projekt, welches die Lösungen aller Übungen enthält.</a:t>
            </a:r>
          </a:p>
          <a:p>
            <a:r>
              <a:rPr lang="de-DE" dirty="0"/>
              <a:t>Durch Bearbeitung der Übungen bauen Sie diesen Projektzustand iterativ nach</a:t>
            </a:r>
          </a:p>
          <a:p>
            <a:r>
              <a:rPr lang="de-DE" dirty="0"/>
              <a:t>Jederzeit können Sie Code-Teile kopieren oder "spicken" :)</a:t>
            </a:r>
          </a:p>
          <a:p>
            <a:r>
              <a:rPr lang="de-DE" dirty="0"/>
              <a:t>Die Beschreibung der Übungen sind ebenfalls dort in der Datei EXERCISES.md zu finden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Bitte checken Sie das Projekt nun auf Ihren Rechner aus:</a:t>
            </a:r>
          </a:p>
          <a:p>
            <a:pPr marL="0" indent="0">
              <a:buNone/>
            </a:pPr>
            <a:r>
              <a:rPr lang="de-DE" sz="1200" dirty="0">
                <a:latin typeface="Consolas" panose="020B0609020204030204" pitchFamily="49" charset="0"/>
              </a:rPr>
              <a:t>&gt; git </a:t>
            </a:r>
            <a:r>
              <a:rPr lang="de-DE" sz="1200" dirty="0" err="1">
                <a:latin typeface="Consolas" panose="020B0609020204030204" pitchFamily="49" charset="0"/>
              </a:rPr>
              <a:t>clone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hlinkClick r:id="rId2"/>
              </a:rPr>
              <a:t>git@github.com:tauinger-de</a:t>
            </a:r>
            <a:r>
              <a:rPr lang="de-DE" sz="1200" dirty="0">
                <a:latin typeface="Consolas" panose="020B0609020204030204" pitchFamily="49" charset="0"/>
                <a:hlinkClick r:id="rId2"/>
              </a:rPr>
              <a:t>/</a:t>
            </a:r>
            <a:r>
              <a:rPr lang="de-DE" sz="1200" dirty="0" err="1">
                <a:latin typeface="Consolas" panose="020B0609020204030204" pitchFamily="49" charset="0"/>
                <a:hlinkClick r:id="rId2"/>
              </a:rPr>
              <a:t>training.spring-cloud.git</a:t>
            </a:r>
            <a:endParaRPr lang="de-DE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/>
              <a:t>.. und lassen Sie alle Teile bauen:</a:t>
            </a:r>
          </a:p>
          <a:p>
            <a:pPr marL="0" indent="0">
              <a:buNone/>
            </a:pPr>
            <a:r>
              <a:rPr lang="de-DE" sz="1200" dirty="0">
                <a:latin typeface="Consolas" panose="020B0609020204030204" pitchFamily="49" charset="0"/>
              </a:rPr>
              <a:t>&gt; cd </a:t>
            </a:r>
            <a:r>
              <a:rPr lang="de-DE" sz="1200" dirty="0" err="1">
                <a:latin typeface="Consolas" panose="020B0609020204030204" pitchFamily="49" charset="0"/>
              </a:rPr>
              <a:t>training.spring-cloud</a:t>
            </a:r>
            <a:endParaRPr lang="de-DE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panose="020B0609020204030204" pitchFamily="49" charset="0"/>
              </a:rPr>
              <a:t>&gt; </a:t>
            </a:r>
            <a:r>
              <a:rPr lang="de-DE" sz="1200" dirty="0" err="1">
                <a:latin typeface="Consolas" panose="020B0609020204030204" pitchFamily="49" charset="0"/>
              </a:rPr>
              <a:t>mvnw</a:t>
            </a:r>
            <a:r>
              <a:rPr lang="de-DE" sz="1200" dirty="0">
                <a:latin typeface="Consolas" panose="020B0609020204030204" pitchFamily="49" charset="0"/>
              </a:rPr>
              <a:t> clean </a:t>
            </a:r>
            <a:r>
              <a:rPr lang="de-DE" sz="1200" dirty="0" err="1">
                <a:latin typeface="Consolas" panose="020B0609020204030204" pitchFamily="49" charset="0"/>
              </a:rPr>
              <a:t>package</a:t>
            </a:r>
            <a:endParaRPr lang="de-DE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144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DC425-5DA4-2F2F-37C1-AE23A74C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erster Schritt in die Cloud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8BD32A-4CA1-6800-6363-68931A32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F38F3A-7C1D-B212-6AD9-E97948BF9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2"/>
            <a:ext cx="6285750" cy="3516237"/>
          </a:xfrm>
        </p:spPr>
        <p:txBody>
          <a:bodyPr/>
          <a:lstStyle/>
          <a:p>
            <a:r>
              <a:rPr lang="de-DE" dirty="0"/>
              <a:t>Als eine </a:t>
            </a:r>
            <a:r>
              <a:rPr lang="de-DE" dirty="0" err="1"/>
              <a:t>Kennenlernübung</a:t>
            </a:r>
            <a:r>
              <a:rPr lang="de-DE" dirty="0"/>
              <a:t> und zur Vorbereitung späterer Schritte wollen wir eine simple Spring Boot Anwendung erstellen und diese auf </a:t>
            </a:r>
            <a:r>
              <a:rPr lang="de-DE" dirty="0" err="1"/>
              <a:t>Heroku</a:t>
            </a:r>
            <a:r>
              <a:rPr lang="de-DE" dirty="0"/>
              <a:t> deployen</a:t>
            </a:r>
          </a:p>
          <a:p>
            <a:r>
              <a:rPr lang="de-DE" dirty="0"/>
              <a:t>Auch wenn die Anwendung simpel ist, so ist diese Übung aufgrund der Vielzahl an Technologien doch fordernd. Fragen sind ausdrücklich gewünscht!</a:t>
            </a:r>
            <a:br>
              <a:rPr lang="de-DE" dirty="0"/>
            </a:br>
            <a:r>
              <a:rPr lang="de-DE" dirty="0"/>
              <a:t>Als Belohnung gibt es die Auszeichnung "</a:t>
            </a:r>
            <a:r>
              <a:rPr lang="de-DE" dirty="0" err="1"/>
              <a:t>Heroku</a:t>
            </a:r>
            <a:r>
              <a:rPr lang="de-DE" dirty="0"/>
              <a:t> Held"</a:t>
            </a:r>
          </a:p>
          <a:p>
            <a:r>
              <a:rPr lang="de-DE" dirty="0"/>
              <a:t>Die Anleitung zu dieser Übung finden Sie in der EXERCISES.md Datei ganz oben ("Mini-Anwendung auf </a:t>
            </a:r>
            <a:r>
              <a:rPr lang="de-DE" dirty="0" err="1"/>
              <a:t>Heroku</a:t>
            </a:r>
            <a:r>
              <a:rPr lang="de-DE" dirty="0"/>
              <a:t>")</a:t>
            </a:r>
          </a:p>
          <a:p>
            <a:endParaRPr lang="de-DE" dirty="0"/>
          </a:p>
        </p:txBody>
      </p:sp>
      <p:sp>
        <p:nvSpPr>
          <p:cNvPr id="6" name="Stern: 24 Zacken 5">
            <a:extLst>
              <a:ext uri="{FF2B5EF4-FFF2-40B4-BE49-F238E27FC236}">
                <a16:creationId xmlns:a16="http://schemas.microsoft.com/office/drawing/2014/main" id="{6A4A4BD4-AB23-5D4C-1171-011E3A71EBBA}"/>
              </a:ext>
            </a:extLst>
          </p:cNvPr>
          <p:cNvSpPr/>
          <p:nvPr/>
        </p:nvSpPr>
        <p:spPr>
          <a:xfrm>
            <a:off x="6485498" y="1345047"/>
            <a:ext cx="1296033" cy="1296033"/>
          </a:xfrm>
          <a:prstGeom prst="star24">
            <a:avLst>
              <a:gd name="adj" fmla="val 451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E9DC908-DADD-A100-0F96-FB9AA1A85E1E}"/>
              </a:ext>
            </a:extLst>
          </p:cNvPr>
          <p:cNvSpPr/>
          <p:nvPr/>
        </p:nvSpPr>
        <p:spPr>
          <a:xfrm>
            <a:off x="6613894" y="1473443"/>
            <a:ext cx="1039241" cy="103924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Heroku</a:t>
            </a:r>
            <a:endParaRPr lang="de-D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Held</a:t>
            </a:r>
          </a:p>
        </p:txBody>
      </p:sp>
    </p:spTree>
    <p:extLst>
      <p:ext uri="{BB962C8B-B14F-4D97-AF65-F5344CB8AC3E}">
        <p14:creationId xmlns:p14="http://schemas.microsoft.com/office/powerpoint/2010/main" val="3276270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Configuration</a:t>
            </a:r>
            <a:r>
              <a:rPr lang="de-DE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1232738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Zentrale Konfigurationsinstanz</a:t>
            </a:r>
          </a:p>
          <a:p>
            <a:r>
              <a:rPr lang="de-DE" dirty="0"/>
              <a:t>veränderbare Konfiguration zur Laufzeit</a:t>
            </a:r>
          </a:p>
          <a:p>
            <a:r>
              <a:rPr lang="de-DE" dirty="0" err="1"/>
              <a:t>Versionierung</a:t>
            </a:r>
            <a:r>
              <a:rPr lang="de-DE" dirty="0"/>
              <a:t> der Konfiguration (bei Verwendung </a:t>
            </a:r>
            <a:r>
              <a:rPr lang="de-DE" dirty="0" err="1"/>
              <a:t>Git</a:t>
            </a:r>
            <a:r>
              <a:rPr lang="de-DE" dirty="0"/>
              <a:t>-Provider)</a:t>
            </a:r>
          </a:p>
          <a:p>
            <a:r>
              <a:rPr lang="de-DE" dirty="0"/>
              <a:t>Sicherheit durch Zugriffsschutz und Verschlüsselung</a:t>
            </a:r>
          </a:p>
        </p:txBody>
      </p:sp>
    </p:spTree>
    <p:extLst>
      <p:ext uri="{BB962C8B-B14F-4D97-AF65-F5344CB8AC3E}">
        <p14:creationId xmlns:p14="http://schemas.microsoft.com/office/powerpoint/2010/main" val="1948716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E827D-4575-EBF7-CDF7-30184D9B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Nutzung</a:t>
            </a:r>
            <a:endParaRPr lang="en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BC4F4E-D2DD-7DB7-A010-D0A948800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6272891-4FD0-76E5-8B1B-35ABD3741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Starter Dependency “spring-cloud-starter-config”</a:t>
            </a:r>
          </a:p>
          <a:p>
            <a:r>
              <a:rPr lang="en-US" dirty="0"/>
              <a:t>Definition der Config Server URL: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</a:rPr>
              <a:t>spring.config.import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optional:configserver:http</a:t>
            </a:r>
            <a:r>
              <a:rPr lang="en-US" dirty="0">
                <a:latin typeface="Consolas" panose="020B0609020204030204" pitchFamily="49" charset="0"/>
              </a:rPr>
              <a:t>://myconfigserver.com</a:t>
            </a:r>
          </a:p>
          <a:p>
            <a:r>
              <a:rPr lang="en-US" dirty="0"/>
              <a:t>Das Finden der </a:t>
            </a:r>
            <a:r>
              <a:rPr lang="en-US" dirty="0" err="1"/>
              <a:t>passenden</a:t>
            </a:r>
            <a:r>
              <a:rPr lang="en-US" dirty="0"/>
              <a:t> </a:t>
            </a:r>
            <a:r>
              <a:rPr lang="en-US" dirty="0" err="1"/>
              <a:t>Konfiguration</a:t>
            </a:r>
            <a:r>
              <a:rPr lang="en-US" dirty="0"/>
              <a:t> </a:t>
            </a:r>
            <a:r>
              <a:rPr lang="en-US" dirty="0" err="1"/>
              <a:t>erfolgt</a:t>
            </a:r>
            <a:r>
              <a:rPr lang="en-US" dirty="0"/>
              <a:t> über das 3-Tupel:</a:t>
            </a:r>
          </a:p>
          <a:p>
            <a:pPr lvl="1"/>
            <a:r>
              <a:rPr lang="en-US" dirty="0" err="1"/>
              <a:t>Applikationsname</a:t>
            </a:r>
            <a:endParaRPr lang="en-US" dirty="0"/>
          </a:p>
          <a:p>
            <a:pPr lvl="1"/>
            <a:r>
              <a:rPr lang="en-US" dirty="0" err="1"/>
              <a:t>Profil</a:t>
            </a:r>
            <a:endParaRPr lang="en-US" dirty="0"/>
          </a:p>
          <a:p>
            <a:pPr lvl="1"/>
            <a:r>
              <a:rPr lang="en-US" dirty="0"/>
              <a:t>Label</a:t>
            </a:r>
          </a:p>
          <a:p>
            <a:r>
              <a:rPr lang="en-US" dirty="0" err="1"/>
              <a:t>Setzen</a:t>
            </a:r>
            <a:r>
              <a:rPr lang="en-US" dirty="0"/>
              <a:t> des Application-Name: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spring.application.name=</a:t>
            </a:r>
            <a:r>
              <a:rPr lang="en-US" dirty="0" err="1">
                <a:latin typeface="Consolas" panose="020B0609020204030204" pitchFamily="49" charset="0"/>
              </a:rPr>
              <a:t>myapp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/>
              <a:t>Setzen</a:t>
            </a:r>
            <a:r>
              <a:rPr lang="en-US" dirty="0"/>
              <a:t> des Profiles (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gewohnt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 err="1"/>
              <a:t>spring.profiles.active</a:t>
            </a:r>
            <a:r>
              <a:rPr lang="en-US" dirty="0"/>
              <a:t>=prod</a:t>
            </a:r>
          </a:p>
          <a:p>
            <a:r>
              <a:rPr lang="en-US" dirty="0"/>
              <a:t>Label default </a:t>
            </a:r>
            <a:r>
              <a:rPr lang="en-US" dirty="0" err="1"/>
              <a:t>ist</a:t>
            </a:r>
            <a:r>
              <a:rPr lang="en-US" dirty="0"/>
              <a:t> “master” – </a:t>
            </a:r>
            <a:r>
              <a:rPr lang="en-US" dirty="0" err="1"/>
              <a:t>Nutzung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gezeigt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hlinkClick r:id="rId2"/>
              </a:rPr>
              <a:t>https://docs.spring.io/spring-cloud-config/docs/current/reference/html/#_client_side_usage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1909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E827D-4575-EBF7-CDF7-30184D9B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API</a:t>
            </a:r>
            <a:endParaRPr lang="en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BC4F4E-D2DD-7DB7-A010-D0A948800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6272891-4FD0-76E5-8B1B-35ABD3741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Der Config Server </a:t>
            </a:r>
            <a:r>
              <a:rPr lang="en-US" dirty="0" err="1"/>
              <a:t>stellt</a:t>
            </a:r>
            <a:r>
              <a:rPr lang="en-US" dirty="0"/>
              <a:t> die </a:t>
            </a:r>
            <a:r>
              <a:rPr lang="en-US" dirty="0" err="1"/>
              <a:t>Konfiguration</a:t>
            </a:r>
            <a:r>
              <a:rPr lang="en-US" dirty="0"/>
              <a:t> über API </a:t>
            </a:r>
            <a:r>
              <a:rPr lang="en-US" dirty="0" err="1"/>
              <a:t>Endpunkte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Verfügung</a:t>
            </a:r>
            <a:r>
              <a:rPr lang="en-US" dirty="0"/>
              <a:t>:</a:t>
            </a:r>
          </a:p>
          <a:p>
            <a:r>
              <a:rPr lang="en-US" dirty="0">
                <a:latin typeface="Consolas" panose="020B0609020204030204" pitchFamily="49" charset="0"/>
              </a:rPr>
              <a:t>/{application}/{profile}[/{label}]</a:t>
            </a:r>
          </a:p>
          <a:p>
            <a:r>
              <a:rPr lang="en-US" dirty="0">
                <a:latin typeface="Consolas" panose="020B0609020204030204" pitchFamily="49" charset="0"/>
              </a:rPr>
              <a:t>/{application}-{profile}.</a:t>
            </a:r>
            <a:r>
              <a:rPr lang="en-US" b="1" dirty="0" err="1">
                <a:latin typeface="Consolas" panose="020B0609020204030204" pitchFamily="49" charset="0"/>
              </a:rPr>
              <a:t>yml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/{label}/{application}-{profile}.</a:t>
            </a:r>
            <a:r>
              <a:rPr lang="en-US" b="1" dirty="0" err="1">
                <a:latin typeface="Consolas" panose="020B0609020204030204" pitchFamily="49" charset="0"/>
              </a:rPr>
              <a:t>yml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/{application}-{profile}.</a:t>
            </a:r>
            <a:r>
              <a:rPr lang="en-US" b="1" dirty="0">
                <a:latin typeface="Consolas" panose="020B0609020204030204" pitchFamily="49" charset="0"/>
              </a:rPr>
              <a:t>properties</a:t>
            </a:r>
          </a:p>
          <a:p>
            <a:r>
              <a:rPr lang="en-US" dirty="0">
                <a:latin typeface="Consolas" panose="020B0609020204030204" pitchFamily="49" charset="0"/>
              </a:rPr>
              <a:t>/{label}/{application}-{profile}.</a:t>
            </a:r>
            <a:r>
              <a:rPr lang="en-US" b="1" dirty="0">
                <a:latin typeface="Consolas" panose="020B0609020204030204" pitchFamily="49" charset="0"/>
              </a:rPr>
              <a:t>properties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25454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-- Applikationsklasse	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1005043"/>
          </a:xfrm>
        </p:spPr>
        <p:txBody>
          <a:bodyPr/>
          <a:lstStyle/>
          <a:p>
            <a:r>
              <a:rPr lang="de-DE" dirty="0">
                <a:hlinkClick r:id="rId2"/>
              </a:rPr>
              <a:t>https://spring.io/projects/spring-cloud-config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31800" y="1397675"/>
            <a:ext cx="7740650" cy="2031325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@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SpringBootApplication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@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EnableConfigServer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ConfigServerApplication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{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main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(String[] 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args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) {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SpringApplication.run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ConfigServerApplication.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36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– Filesystem Provider	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233059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Dieser Provider findet die bereitzustellende Konfiguration über Datei-Ressourcen.</a:t>
            </a:r>
          </a:p>
          <a:p>
            <a:r>
              <a:rPr lang="de-DE" dirty="0"/>
              <a:t>Definition der zu durchsuchenden Order, </a:t>
            </a:r>
            <a:r>
              <a:rPr lang="de-DE" dirty="0" err="1"/>
              <a:t>Prefix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</a:rPr>
              <a:t>file:</a:t>
            </a:r>
            <a:r>
              <a:rPr lang="de-DE" dirty="0"/>
              <a:t> oder </a:t>
            </a:r>
            <a:r>
              <a:rPr lang="de-DE" dirty="0" err="1">
                <a:latin typeface="Consolas" panose="020B0609020204030204" pitchFamily="49" charset="0"/>
              </a:rPr>
              <a:t>classpath</a:t>
            </a:r>
            <a:r>
              <a:rPr lang="de-DE" dirty="0">
                <a:latin typeface="Consolas" panose="020B0609020204030204" pitchFamily="49" charset="0"/>
              </a:rPr>
              <a:t>:</a:t>
            </a:r>
            <a:endParaRPr lang="de-DE" dirty="0"/>
          </a:p>
          <a:p>
            <a:r>
              <a:rPr lang="de-DE" dirty="0"/>
              <a:t>die </a:t>
            </a:r>
            <a:r>
              <a:rPr lang="de-DE" dirty="0" err="1"/>
              <a:t>default</a:t>
            </a:r>
            <a:r>
              <a:rPr lang="de-DE" dirty="0"/>
              <a:t> „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de-DE" dirty="0"/>
              <a:t>“ sind identisch mit den Pfaden, wo eine </a:t>
            </a:r>
            <a:r>
              <a:rPr lang="de-DE" dirty="0" err="1">
                <a:latin typeface="Consolas" panose="020B0609020204030204" pitchFamily="49" charset="0"/>
              </a:rPr>
              <a:t>application.properties</a:t>
            </a:r>
            <a:r>
              <a:rPr lang="de-DE" dirty="0"/>
              <a:t> gesucht wird – jedoch werden intern genutzt </a:t>
            </a:r>
            <a:r>
              <a:rPr lang="de-DE" dirty="0" err="1"/>
              <a:t>Config</a:t>
            </a:r>
            <a:r>
              <a:rPr lang="de-DE" dirty="0"/>
              <a:t>-Dateien nicht nach außen gereicht</a:t>
            </a:r>
          </a:p>
          <a:p>
            <a:r>
              <a:rPr lang="de-DE" dirty="0"/>
              <a:t>in den Pfaden der „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de-DE" dirty="0"/>
              <a:t>“ können Platzhalten genutzt werden: </a:t>
            </a:r>
            <a:r>
              <a:rPr lang="de-DE" dirty="0">
                <a:latin typeface="Consolas" panose="020B0609020204030204" pitchFamily="49" charset="0"/>
              </a:rPr>
              <a:t>{</a:t>
            </a:r>
            <a:r>
              <a:rPr lang="de-DE" dirty="0" err="1">
                <a:latin typeface="Consolas" panose="020B0609020204030204" pitchFamily="49" charset="0"/>
              </a:rPr>
              <a:t>application</a:t>
            </a:r>
            <a:r>
              <a:rPr lang="de-DE" dirty="0">
                <a:latin typeface="Consolas" panose="020B0609020204030204" pitchFamily="49" charset="0"/>
              </a:rPr>
              <a:t>}, {</a:t>
            </a:r>
            <a:r>
              <a:rPr lang="de-DE" dirty="0" err="1">
                <a:latin typeface="Consolas" panose="020B0609020204030204" pitchFamily="49" charset="0"/>
              </a:rPr>
              <a:t>profile</a:t>
            </a:r>
            <a:r>
              <a:rPr lang="de-DE" dirty="0">
                <a:latin typeface="Consolas" panose="020B0609020204030204" pitchFamily="49" charset="0"/>
              </a:rPr>
              <a:t>}, {</a:t>
            </a:r>
            <a:r>
              <a:rPr lang="de-DE" dirty="0" err="1">
                <a:latin typeface="Consolas" panose="020B0609020204030204" pitchFamily="49" charset="0"/>
              </a:rPr>
              <a:t>label</a:t>
            </a:r>
            <a:r>
              <a:rPr lang="de-DE" dirty="0">
                <a:latin typeface="Consolas" panose="020B0609020204030204" pitchFamily="49" charset="0"/>
              </a:rPr>
              <a:t>}</a:t>
            </a:r>
          </a:p>
          <a:p>
            <a:r>
              <a:rPr lang="de-DE" dirty="0"/>
              <a:t>unter Umständen erfolgt eine automatische Ergänzung um {</a:t>
            </a:r>
            <a:r>
              <a:rPr lang="de-DE" dirty="0" err="1"/>
              <a:t>label</a:t>
            </a:r>
            <a:r>
              <a:rPr lang="de-DE" dirty="0"/>
              <a:t>}</a:t>
            </a:r>
          </a:p>
          <a:p>
            <a:r>
              <a:rPr lang="de-DE" dirty="0">
                <a:hlinkClick r:id="rId2"/>
              </a:rPr>
              <a:t>https://docs.spring.io/spring-cloud-config/docs/current/reference/html/#_file_system_backend</a:t>
            </a:r>
            <a:endParaRPr lang="de-DE" dirty="0"/>
          </a:p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31800" y="3767494"/>
            <a:ext cx="7740650" cy="523220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Consolas" panose="020B0609020204030204" pitchFamily="49" charset="0"/>
              </a:rPr>
              <a:t>spring.profiles.active</a:t>
            </a:r>
            <a:r>
              <a:rPr lang="de-DE" sz="1400" dirty="0">
                <a:latin typeface="Consolas" panose="020B0609020204030204" pitchFamily="49" charset="0"/>
              </a:rPr>
              <a:t>=native</a:t>
            </a:r>
          </a:p>
          <a:p>
            <a:r>
              <a:rPr lang="de-DE" sz="1400" dirty="0" err="1">
                <a:latin typeface="Consolas" panose="020B0609020204030204" pitchFamily="49" charset="0"/>
              </a:rPr>
              <a:t>spring.cloud.config.server.native.searchLocations</a:t>
            </a:r>
            <a:r>
              <a:rPr lang="de-DE" sz="1400" dirty="0">
                <a:latin typeface="Consolas" panose="020B0609020204030204" pitchFamily="49" charset="0"/>
              </a:rPr>
              <a:t>=</a:t>
            </a:r>
            <a:r>
              <a:rPr lang="de-DE" sz="1400" dirty="0" err="1">
                <a:latin typeface="Consolas" panose="020B0609020204030204" pitchFamily="49" charset="0"/>
              </a:rPr>
              <a:t>classpath</a:t>
            </a:r>
            <a:r>
              <a:rPr lang="de-DE" sz="1400" dirty="0">
                <a:latin typeface="Consolas" panose="020B0609020204030204" pitchFamily="49" charset="0"/>
              </a:rPr>
              <a:t>:/</a:t>
            </a:r>
            <a:r>
              <a:rPr lang="de-DE" sz="1400" dirty="0" err="1">
                <a:latin typeface="Consolas" panose="020B0609020204030204" pitchFamily="49" charset="0"/>
              </a:rPr>
              <a:t>configurations</a:t>
            </a:r>
            <a:endParaRPr lang="de-DE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16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– </a:t>
            </a:r>
            <a:r>
              <a:rPr lang="de-DE" dirty="0" err="1"/>
              <a:t>Git</a:t>
            </a:r>
            <a:r>
              <a:rPr lang="de-DE" dirty="0"/>
              <a:t> Provider	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2796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Dieser Provider findet die bereitzustellende Konfiguration über ein </a:t>
            </a:r>
            <a:r>
              <a:rPr lang="de-DE" dirty="0" err="1"/>
              <a:t>Git</a:t>
            </a:r>
            <a:r>
              <a:rPr lang="de-DE" dirty="0"/>
              <a:t>-Repository.</a:t>
            </a:r>
          </a:p>
          <a:p>
            <a:r>
              <a:rPr lang="de-DE" dirty="0"/>
              <a:t>ist der </a:t>
            </a:r>
            <a:r>
              <a:rPr lang="de-DE" dirty="0" err="1"/>
              <a:t>default</a:t>
            </a:r>
            <a:r>
              <a:rPr lang="de-DE" dirty="0"/>
              <a:t> Provider</a:t>
            </a:r>
          </a:p>
          <a:p>
            <a:r>
              <a:rPr lang="de-DE" dirty="0"/>
              <a:t>Repository kann lokal oder remote sein</a:t>
            </a:r>
          </a:p>
          <a:p>
            <a:r>
              <a:rPr lang="de-DE" dirty="0"/>
              <a:t>in der </a:t>
            </a:r>
            <a:r>
              <a:rPr lang="de-DE" dirty="0" err="1"/>
              <a:t>Git</a:t>
            </a:r>
            <a:r>
              <a:rPr lang="de-DE" dirty="0"/>
              <a:t> URL können Platzhalten genutzt werden: </a:t>
            </a:r>
            <a:r>
              <a:rPr lang="de-DE" dirty="0">
                <a:latin typeface="Consolas" panose="020B0609020204030204" pitchFamily="49" charset="0"/>
              </a:rPr>
              <a:t>{</a:t>
            </a:r>
            <a:r>
              <a:rPr lang="de-DE" dirty="0" err="1">
                <a:latin typeface="Consolas" panose="020B0609020204030204" pitchFamily="49" charset="0"/>
              </a:rPr>
              <a:t>application</a:t>
            </a:r>
            <a:r>
              <a:rPr lang="de-DE" dirty="0">
                <a:latin typeface="Consolas" panose="020B0609020204030204" pitchFamily="49" charset="0"/>
              </a:rPr>
              <a:t>}, {</a:t>
            </a:r>
            <a:r>
              <a:rPr lang="de-DE" dirty="0" err="1">
                <a:latin typeface="Consolas" panose="020B0609020204030204" pitchFamily="49" charset="0"/>
              </a:rPr>
              <a:t>profile</a:t>
            </a:r>
            <a:r>
              <a:rPr lang="de-DE" dirty="0">
                <a:latin typeface="Consolas" panose="020B0609020204030204" pitchFamily="49" charset="0"/>
              </a:rPr>
              <a:t>}, {</a:t>
            </a:r>
            <a:r>
              <a:rPr lang="de-DE" dirty="0" err="1">
                <a:latin typeface="Consolas" panose="020B0609020204030204" pitchFamily="49" charset="0"/>
              </a:rPr>
              <a:t>label</a:t>
            </a:r>
            <a:r>
              <a:rPr lang="de-DE" dirty="0">
                <a:latin typeface="Consolas" panose="020B0609020204030204" pitchFamily="49" charset="0"/>
              </a:rPr>
              <a:t>}</a:t>
            </a:r>
          </a:p>
          <a:p>
            <a:r>
              <a:rPr lang="de-DE" dirty="0"/>
              <a:t>jedoch wird für die Auflösung des „</a:t>
            </a:r>
            <a:r>
              <a:rPr lang="de-DE" dirty="0" err="1"/>
              <a:t>label</a:t>
            </a:r>
            <a:r>
              <a:rPr lang="de-DE" dirty="0"/>
              <a:t>“ ohnehin ein </a:t>
            </a:r>
            <a:r>
              <a:rPr lang="de-DE" dirty="0" err="1"/>
              <a:t>Git</a:t>
            </a:r>
            <a:r>
              <a:rPr lang="de-DE" dirty="0"/>
              <a:t> Label genutzt</a:t>
            </a:r>
          </a:p>
          <a:p>
            <a:r>
              <a:rPr lang="de-DE" dirty="0"/>
              <a:t>das Repository wird bei erster Nutzung geklont </a:t>
            </a:r>
            <a:br>
              <a:rPr lang="de-DE" dirty="0"/>
            </a:br>
            <a:r>
              <a:rPr lang="de-DE" dirty="0"/>
              <a:t>(Empfehlung </a:t>
            </a:r>
            <a:r>
              <a:rPr lang="de-DE" dirty="0" err="1"/>
              <a:t>Prefix</a:t>
            </a:r>
            <a:r>
              <a:rPr lang="de-DE" dirty="0"/>
              <a:t> „</a:t>
            </a:r>
            <a:r>
              <a:rPr lang="de-DE" dirty="0" err="1"/>
              <a:t>ssh</a:t>
            </a:r>
            <a:r>
              <a:rPr lang="de-DE" dirty="0"/>
              <a:t>:“ für lokale Repos, um auch hier ein Clone zu erzwingen)</a:t>
            </a:r>
          </a:p>
          <a:p>
            <a:r>
              <a:rPr lang="de-DE" dirty="0"/>
              <a:t>mögliche Authentifizierung: </a:t>
            </a:r>
            <a:r>
              <a:rPr lang="de-DE" dirty="0" err="1"/>
              <a:t>BasicAuth</a:t>
            </a:r>
            <a:r>
              <a:rPr lang="de-DE" dirty="0"/>
              <a:t>, SSH Keys, AWS </a:t>
            </a:r>
            <a:r>
              <a:rPr lang="de-DE" dirty="0" err="1"/>
              <a:t>CodeCommit</a:t>
            </a:r>
            <a:r>
              <a:rPr lang="de-DE" dirty="0"/>
              <a:t>, Google Cloud Source</a:t>
            </a:r>
          </a:p>
          <a:p>
            <a:r>
              <a:rPr lang="de-DE" dirty="0">
                <a:hlinkClick r:id="rId2"/>
              </a:rPr>
              <a:t>https://docs.spring.io/spring-cloud-config/docs/current/reference/html/#_git_backend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31800" y="3767494"/>
            <a:ext cx="7740650" cy="307777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Consolas" panose="020B0609020204030204" pitchFamily="49" charset="0"/>
              </a:rPr>
              <a:t>spring.cloud.config.server.git.uri</a:t>
            </a:r>
            <a:r>
              <a:rPr lang="de-DE" sz="1400" dirty="0">
                <a:latin typeface="Consolas" panose="020B0609020204030204" pitchFamily="49" charset="0"/>
              </a:rPr>
              <a:t>=https://github.com/abcd/example-repo</a:t>
            </a:r>
          </a:p>
        </p:txBody>
      </p:sp>
    </p:spTree>
    <p:extLst>
      <p:ext uri="{BB962C8B-B14F-4D97-AF65-F5344CB8AC3E}">
        <p14:creationId xmlns:p14="http://schemas.microsoft.com/office/powerpoint/2010/main" val="2655029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– </a:t>
            </a:r>
            <a:r>
              <a:rPr lang="de-DE" dirty="0" err="1"/>
              <a:t>Jdbc</a:t>
            </a:r>
            <a:r>
              <a:rPr lang="de-DE" dirty="0"/>
              <a:t> Provider	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2789037"/>
          </a:xfrm>
        </p:spPr>
        <p:txBody>
          <a:bodyPr/>
          <a:lstStyle/>
          <a:p>
            <a:r>
              <a:rPr lang="de-DE" dirty="0"/>
              <a:t>benötigt </a:t>
            </a:r>
            <a:r>
              <a:rPr lang="de-DE" dirty="0" err="1"/>
              <a:t>Dependency</a:t>
            </a:r>
            <a:r>
              <a:rPr lang="de-DE" dirty="0"/>
              <a:t> „spring-</a:t>
            </a:r>
            <a:r>
              <a:rPr lang="de-DE" dirty="0" err="1"/>
              <a:t>jdbc</a:t>
            </a:r>
            <a:r>
              <a:rPr lang="de-DE" dirty="0"/>
              <a:t>“</a:t>
            </a:r>
          </a:p>
          <a:p>
            <a:r>
              <a:rPr lang="de-DE" dirty="0"/>
              <a:t>benötigt eine Tabelle namens PROPERTIES mit VARCHAR-Spalten:</a:t>
            </a:r>
          </a:p>
          <a:p>
            <a:pPr lvl="1"/>
            <a:r>
              <a:rPr lang="de-DE" dirty="0"/>
              <a:t>APPLICATION</a:t>
            </a:r>
          </a:p>
          <a:p>
            <a:pPr lvl="1"/>
            <a:r>
              <a:rPr lang="de-DE" dirty="0"/>
              <a:t>PROFILE</a:t>
            </a:r>
          </a:p>
          <a:p>
            <a:pPr lvl="1"/>
            <a:r>
              <a:rPr lang="de-DE" dirty="0"/>
              <a:t>LABEL</a:t>
            </a:r>
          </a:p>
          <a:p>
            <a:pPr lvl="1"/>
            <a:r>
              <a:rPr lang="de-DE" dirty="0"/>
              <a:t>KEY</a:t>
            </a:r>
          </a:p>
          <a:p>
            <a:pPr lvl="1"/>
            <a:r>
              <a:rPr lang="de-DE" dirty="0"/>
              <a:t>VALUE</a:t>
            </a:r>
          </a:p>
          <a:p>
            <a:r>
              <a:rPr lang="de-DE" dirty="0">
                <a:hlinkClick r:id="rId2"/>
              </a:rPr>
              <a:t>https://docs.spring.io/spring-cloud-config/docs/current/reference/html/#_jdbc_backend</a:t>
            </a:r>
            <a:endParaRPr lang="de-DE" dirty="0"/>
          </a:p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31800" y="3767494"/>
            <a:ext cx="7740650" cy="307777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Consolas" panose="020B0609020204030204" pitchFamily="49" charset="0"/>
              </a:rPr>
              <a:t>spring.profiles.active</a:t>
            </a:r>
            <a:r>
              <a:rPr lang="de-DE" sz="1400" dirty="0">
                <a:latin typeface="Consolas" panose="020B0609020204030204" pitchFamily="49" charset="0"/>
              </a:rPr>
              <a:t>=</a:t>
            </a:r>
            <a:r>
              <a:rPr lang="de-DE" sz="1400" dirty="0" err="1">
                <a:latin typeface="Consolas" panose="020B0609020204030204" pitchFamily="49" charset="0"/>
              </a:rPr>
              <a:t>jdbc</a:t>
            </a:r>
            <a:endParaRPr lang="de-DE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8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Didaktik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AA1950-2E9F-77DB-F048-680A3E22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89" name="Google Shape;89;p17"/>
          <p:cNvSpPr txBox="1">
            <a:spLocks noGrp="1"/>
          </p:cNvSpPr>
          <p:nvPr>
            <p:ph idx="1"/>
          </p:nvPr>
        </p:nvSpPr>
        <p:spPr>
          <a:xfrm>
            <a:off x="323850" y="882963"/>
            <a:ext cx="7005750" cy="3780000"/>
          </a:xfrm>
        </p:spPr>
        <p:txBody>
          <a:bodyPr/>
          <a:lstStyle/>
          <a:p>
            <a:pPr marL="0" lvl="0" indent="0">
              <a:buNone/>
            </a:pPr>
            <a:r>
              <a:rPr lang="de-DE" b="1" dirty="0" err="1"/>
              <a:t>Exercise</a:t>
            </a:r>
            <a:r>
              <a:rPr lang="de-DE" b="1" dirty="0"/>
              <a:t> </a:t>
            </a:r>
            <a:r>
              <a:rPr lang="de-DE" b="1" dirty="0" err="1"/>
              <a:t>makes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master</a:t>
            </a:r>
            <a:r>
              <a:rPr lang="de-DE" b="1" dirty="0"/>
              <a:t> :)</a:t>
            </a:r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r>
              <a:rPr lang="de-DE" dirty="0"/>
              <a:t>Jede Lektion</a:t>
            </a:r>
          </a:p>
          <a:p>
            <a:pPr lvl="0"/>
            <a:r>
              <a:rPr lang="de-DE" dirty="0"/>
              <a:t>beginnt mit einem Theorieteil</a:t>
            </a:r>
          </a:p>
          <a:p>
            <a:pPr lvl="0"/>
            <a:r>
              <a:rPr lang="de-DE" dirty="0"/>
              <a:t>endet mit Übungen in Eigenarbeit</a:t>
            </a:r>
          </a:p>
          <a:p>
            <a:pPr lvl="0"/>
            <a:r>
              <a:rPr lang="de-DE" dirty="0"/>
              <a:t>schließt ab mit einer gemeinsamen Betrachtung einer (meiner?) Lösung</a:t>
            </a:r>
          </a:p>
          <a:p>
            <a:pPr lvl="0"/>
            <a:endParaRPr lang="de-DE" dirty="0"/>
          </a:p>
          <a:p>
            <a:pPr marL="0" lvl="0" indent="0">
              <a:buNone/>
            </a:pPr>
            <a:r>
              <a:rPr lang="de-DE" dirty="0"/>
              <a:t>Nutzen Sie jetzt schon die Verweise auf öffentliche Dokumentationsquellen -- später wird Ihnen Vertrautheit mit diesen hilfreich sein.</a:t>
            </a:r>
          </a:p>
          <a:p>
            <a:pPr lvl="0"/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372" y="1671638"/>
            <a:ext cx="1374155" cy="13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13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– </a:t>
            </a:r>
            <a:r>
              <a:rPr lang="de-DE" dirty="0" err="1"/>
              <a:t>Redis</a:t>
            </a:r>
            <a:r>
              <a:rPr lang="de-DE" dirty="0"/>
              <a:t> Provider	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1005043"/>
          </a:xfrm>
        </p:spPr>
        <p:txBody>
          <a:bodyPr/>
          <a:lstStyle/>
          <a:p>
            <a:r>
              <a:rPr lang="de-DE" dirty="0"/>
              <a:t>benötigt den Spring Starter „spring-boot-starter-</a:t>
            </a:r>
            <a:r>
              <a:rPr lang="de-DE" dirty="0" err="1"/>
              <a:t>data</a:t>
            </a:r>
            <a:r>
              <a:rPr lang="de-DE" dirty="0"/>
              <a:t>-</a:t>
            </a:r>
            <a:r>
              <a:rPr lang="de-DE" dirty="0" err="1"/>
              <a:t>redis</a:t>
            </a:r>
            <a:r>
              <a:rPr lang="de-DE" dirty="0"/>
              <a:t>“</a:t>
            </a:r>
          </a:p>
          <a:p>
            <a:r>
              <a:rPr lang="de-DE" dirty="0"/>
              <a:t>Speichert Konfigurationswerte als Key/Value Pairs in Hashes</a:t>
            </a:r>
          </a:p>
          <a:p>
            <a:r>
              <a:rPr lang="de-DE" dirty="0"/>
              <a:t>als Hash-Name den Wert für </a:t>
            </a:r>
            <a:r>
              <a:rPr lang="de-DE" dirty="0">
                <a:latin typeface="Consolas" panose="020B0609020204030204" pitchFamily="49" charset="0"/>
              </a:rPr>
              <a:t>{</a:t>
            </a:r>
            <a:r>
              <a:rPr lang="de-DE" dirty="0" err="1">
                <a:latin typeface="Consolas" panose="020B0609020204030204" pitchFamily="49" charset="0"/>
              </a:rPr>
              <a:t>application</a:t>
            </a:r>
            <a:r>
              <a:rPr lang="de-DE" dirty="0">
                <a:latin typeface="Consolas" panose="020B0609020204030204" pitchFamily="49" charset="0"/>
              </a:rPr>
              <a:t>}</a:t>
            </a:r>
            <a:r>
              <a:rPr lang="de-DE" dirty="0"/>
              <a:t> nehmen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31800" y="3767494"/>
            <a:ext cx="7740650" cy="738664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Consolas" panose="020B0609020204030204" pitchFamily="49" charset="0"/>
              </a:rPr>
              <a:t>spring.profiles.active</a:t>
            </a:r>
            <a:r>
              <a:rPr lang="de-DE" sz="1400" dirty="0">
                <a:latin typeface="Consolas" panose="020B0609020204030204" pitchFamily="49" charset="0"/>
              </a:rPr>
              <a:t>=</a:t>
            </a:r>
            <a:r>
              <a:rPr lang="de-DE" sz="1400" dirty="0" err="1">
                <a:latin typeface="Consolas" panose="020B0609020204030204" pitchFamily="49" charset="0"/>
              </a:rPr>
              <a:t>redis</a:t>
            </a:r>
            <a:endParaRPr lang="de-DE" sz="1400" dirty="0">
              <a:latin typeface="Consolas" panose="020B0609020204030204" pitchFamily="49" charset="0"/>
            </a:endParaRPr>
          </a:p>
          <a:p>
            <a:r>
              <a:rPr lang="de-DE" sz="1400" dirty="0" err="1">
                <a:latin typeface="Consolas" panose="020B0609020204030204" pitchFamily="49" charset="0"/>
              </a:rPr>
              <a:t>spring.redis.host</a:t>
            </a:r>
            <a:r>
              <a:rPr lang="de-DE" sz="1400" dirty="0">
                <a:latin typeface="Consolas" panose="020B0609020204030204" pitchFamily="49" charset="0"/>
              </a:rPr>
              <a:t>=</a:t>
            </a:r>
          </a:p>
          <a:p>
            <a:r>
              <a:rPr lang="de-DE" sz="1400" dirty="0" err="1">
                <a:latin typeface="Consolas" panose="020B0609020204030204" pitchFamily="49" charset="0"/>
              </a:rPr>
              <a:t>spring.redis.port</a:t>
            </a:r>
            <a:r>
              <a:rPr lang="de-DE" sz="1400" dirty="0">
                <a:latin typeface="Consolas" panose="020B0609020204030204" pitchFamily="49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54562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– weitere Provider	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3156237"/>
          </a:xfrm>
        </p:spPr>
        <p:txBody>
          <a:bodyPr/>
          <a:lstStyle/>
          <a:p>
            <a:r>
              <a:rPr lang="de-DE" dirty="0"/>
              <a:t>AWS S3 Backend</a:t>
            </a:r>
          </a:p>
          <a:p>
            <a:r>
              <a:rPr lang="de-DE" dirty="0"/>
              <a:t>AWS Parameter Store Backend</a:t>
            </a:r>
          </a:p>
          <a:p>
            <a:r>
              <a:rPr lang="de-DE" dirty="0"/>
              <a:t>AWS Secrets Manager Backend</a:t>
            </a:r>
          </a:p>
          <a:p>
            <a:r>
              <a:rPr lang="de-DE" dirty="0" err="1"/>
              <a:t>CredHub</a:t>
            </a:r>
            <a:r>
              <a:rPr lang="de-DE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903871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– Verschlüsselung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Konfigurationswerte können verschlüsselt abgelegt werden, sodass diese sicher persistiert sind</a:t>
            </a:r>
            <a:br>
              <a:rPr lang="de-DE" dirty="0"/>
            </a:br>
            <a:r>
              <a:rPr lang="de-DE" dirty="0" err="1"/>
              <a:t>password</a:t>
            </a:r>
            <a:r>
              <a:rPr lang="de-DE" dirty="0"/>
              <a:t>: '{</a:t>
            </a:r>
            <a:r>
              <a:rPr lang="de-DE" dirty="0" err="1"/>
              <a:t>cipher</a:t>
            </a:r>
            <a:r>
              <a:rPr lang="de-DE" dirty="0"/>
              <a:t>}FKSAJDFGYOS8F7GLHAKERGFHLSAJ</a:t>
            </a:r>
            <a:r>
              <a:rPr lang="de-DE" dirty="0">
                <a:hlinkClick r:id="rId2"/>
              </a:rPr>
              <a:t>‘</a:t>
            </a:r>
            <a:endParaRPr lang="de-DE" dirty="0"/>
          </a:p>
          <a:p>
            <a:r>
              <a:rPr lang="de-DE" dirty="0"/>
              <a:t>Ver- und Entschlüsselung kann händisch über Server-Endpoints erfolgen:</a:t>
            </a:r>
          </a:p>
          <a:p>
            <a:pPr lvl="1"/>
            <a:r>
              <a:rPr lang="de-DE" dirty="0">
                <a:latin typeface="Consolas" panose="020B0609020204030204" pitchFamily="49" charset="0"/>
              </a:rPr>
              <a:t>http://localhost:8080/encrypt</a:t>
            </a:r>
          </a:p>
          <a:p>
            <a:pPr lvl="1"/>
            <a:r>
              <a:rPr lang="de-DE" dirty="0">
                <a:latin typeface="Consolas" panose="020B0609020204030204" pitchFamily="49" charset="0"/>
              </a:rPr>
              <a:t>http://localhost:8080/decrypt</a:t>
            </a:r>
          </a:p>
          <a:p>
            <a:r>
              <a:rPr lang="de-DE" dirty="0">
                <a:hlinkClick r:id="rId2"/>
              </a:rPr>
              <a:t>https://docs.spring.io/spring-cloud-config/docs/current/reference/html/#_encryption_and_decryption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815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Server – Key Management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Symmetrische Verschlüsselung:</a:t>
            </a:r>
          </a:p>
          <a:p>
            <a:r>
              <a:rPr lang="de-DE" dirty="0"/>
              <a:t>Deklaration des Keys via </a:t>
            </a:r>
            <a:r>
              <a:rPr lang="de-DE" dirty="0" err="1">
                <a:latin typeface="Consolas" panose="020B0609020204030204" pitchFamily="49" charset="0"/>
              </a:rPr>
              <a:t>encrypt.key</a:t>
            </a:r>
            <a:r>
              <a:rPr lang="de-DE" dirty="0"/>
              <a:t> Property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Asymmetrische Verschlüsselung:</a:t>
            </a:r>
          </a:p>
          <a:p>
            <a:r>
              <a:rPr lang="de-DE" dirty="0"/>
              <a:t>Deklaration via Key-Store</a:t>
            </a:r>
          </a:p>
          <a:p>
            <a:r>
              <a:rPr lang="de-DE" dirty="0"/>
              <a:t>Verschlüsselung nutzt Public Key</a:t>
            </a:r>
          </a:p>
          <a:p>
            <a:r>
              <a:rPr lang="de-DE" dirty="0"/>
              <a:t>Entschlüsselung Private Key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hlinkClick r:id="rId2"/>
              </a:rPr>
              <a:t>https://docs.spring.io/spring-cloud-config/docs/current/reference/html/#_key_management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4187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Server – Zugriffskontrolle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Endpunkte können und sollen wie gewohnt über Spring Web Security abgesichert werden</a:t>
            </a:r>
          </a:p>
        </p:txBody>
      </p:sp>
    </p:spTree>
    <p:extLst>
      <p:ext uri="{BB962C8B-B14F-4D97-AF65-F5344CB8AC3E}">
        <p14:creationId xmlns:p14="http://schemas.microsoft.com/office/powerpoint/2010/main" val="3929917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5299350" cy="3780000"/>
          </a:xfrm>
        </p:spPr>
        <p:txBody>
          <a:bodyPr/>
          <a:lstStyle/>
          <a:p>
            <a:r>
              <a:rPr lang="de-DE" dirty="0"/>
              <a:t>Bitte führen Sie nun die Übung A) aus der EXERCISES.md Datei durch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B7C721-3D7B-AA95-DDFC-54F8D02F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99" y="882963"/>
            <a:ext cx="3033825" cy="227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51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-- Wie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1688787"/>
          </a:xfrm>
        </p:spPr>
        <p:txBody>
          <a:bodyPr/>
          <a:lstStyle/>
          <a:p>
            <a:r>
              <a:rPr lang="de-DE" dirty="0"/>
              <a:t>Business-Services nutzen den </a:t>
            </a:r>
            <a:r>
              <a:rPr lang="de-DE" dirty="0" err="1"/>
              <a:t>Config</a:t>
            </a:r>
            <a:r>
              <a:rPr lang="de-DE" dirty="0"/>
              <a:t>-Server automatisch durch </a:t>
            </a:r>
          </a:p>
          <a:p>
            <a:pPr lvl="1"/>
            <a:r>
              <a:rPr lang="de-DE" dirty="0"/>
              <a:t>Deklaration einer Starter-</a:t>
            </a:r>
            <a:r>
              <a:rPr lang="de-DE" dirty="0" err="1"/>
              <a:t>Dependency</a:t>
            </a:r>
            <a:endParaRPr lang="de-DE" dirty="0"/>
          </a:p>
          <a:p>
            <a:pPr lvl="1"/>
            <a:r>
              <a:rPr lang="de-DE" dirty="0"/>
              <a:t>Konfiguration in den </a:t>
            </a:r>
            <a:r>
              <a:rPr lang="de-DE" dirty="0" err="1">
                <a:latin typeface="Consolas" panose="020B0609020204030204" pitchFamily="49" charset="0"/>
              </a:rPr>
              <a:t>application.properties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yml</a:t>
            </a:r>
            <a:endParaRPr lang="de-DE" dirty="0">
              <a:latin typeface="Consolas" panose="020B0609020204030204" pitchFamily="49" charset="0"/>
            </a:endParaRPr>
          </a:p>
          <a:p>
            <a:pPr lvl="2"/>
            <a:r>
              <a:rPr lang="de-DE" dirty="0"/>
              <a:t>Name der Applikation</a:t>
            </a:r>
          </a:p>
          <a:p>
            <a:pPr lvl="2"/>
            <a:r>
              <a:rPr lang="de-DE" dirty="0"/>
              <a:t>URL des </a:t>
            </a:r>
            <a:r>
              <a:rPr lang="de-DE" dirty="0" err="1"/>
              <a:t>Config</a:t>
            </a:r>
            <a:r>
              <a:rPr lang="de-DE" dirty="0"/>
              <a:t>-Servers</a:t>
            </a:r>
          </a:p>
          <a:p>
            <a:pPr lvl="3"/>
            <a:r>
              <a:rPr lang="de-DE" dirty="0"/>
              <a:t>ohne "optional:" </a:t>
            </a:r>
            <a:r>
              <a:rPr lang="de-DE" dirty="0" err="1"/>
              <a:t>Prefix</a:t>
            </a:r>
            <a:r>
              <a:rPr lang="de-DE" dirty="0"/>
              <a:t> kann der Server bei fehlendem Dienst nicht starten</a:t>
            </a:r>
          </a:p>
          <a:p>
            <a:pPr lvl="2"/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31800" y="2753436"/>
            <a:ext cx="7740650" cy="954107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dependency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&lt;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groupId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org.springframework.cloud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groupId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&lt;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artifactId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&gt;spring-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cloud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-starter-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config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artifactId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dependency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31800" y="3799044"/>
            <a:ext cx="7740650" cy="523220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83080"/>
                </a:solidFill>
                <a:latin typeface="Consolas" panose="020B0609020204030204" pitchFamily="49" charset="0"/>
              </a:rPr>
              <a:t>spring.application.name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=</a:t>
            </a:r>
            <a:r>
              <a:rPr lang="de-DE" sz="1400" dirty="0" err="1">
                <a:solidFill>
                  <a:srgbClr val="067D17"/>
                </a:solidFill>
                <a:latin typeface="Consolas" panose="020B0609020204030204" pitchFamily="49" charset="0"/>
              </a:rPr>
              <a:t>orderservice</a:t>
            </a:r>
            <a:br>
              <a:rPr lang="de-DE" sz="1400" dirty="0">
                <a:solidFill>
                  <a:srgbClr val="067D17"/>
                </a:solidFill>
                <a:latin typeface="Consolas" panose="020B0609020204030204" pitchFamily="49" charset="0"/>
              </a:rPr>
            </a:br>
            <a:r>
              <a:rPr lang="de-DE" sz="1400" dirty="0" err="1">
                <a:solidFill>
                  <a:srgbClr val="083080"/>
                </a:solidFill>
                <a:latin typeface="Consolas" panose="020B0609020204030204" pitchFamily="49" charset="0"/>
              </a:rPr>
              <a:t>spring.config.import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=</a:t>
            </a:r>
            <a:r>
              <a:rPr lang="de-DE" sz="1400" dirty="0" err="1">
                <a:solidFill>
                  <a:srgbClr val="067D17"/>
                </a:solidFill>
                <a:latin typeface="Consolas" panose="020B0609020204030204" pitchFamily="49" charset="0"/>
              </a:rPr>
              <a:t>configserver:http</a:t>
            </a:r>
            <a:r>
              <a:rPr lang="de-DE" sz="1400" dirty="0">
                <a:solidFill>
                  <a:srgbClr val="067D17"/>
                </a:solidFill>
                <a:latin typeface="Consolas" panose="020B0609020204030204" pitchFamily="49" charset="0"/>
              </a:rPr>
              <a:t>://localhost:8888</a:t>
            </a:r>
          </a:p>
        </p:txBody>
      </p:sp>
    </p:spTree>
    <p:extLst>
      <p:ext uri="{BB962C8B-B14F-4D97-AF65-F5344CB8AC3E}">
        <p14:creationId xmlns:p14="http://schemas.microsoft.com/office/powerpoint/2010/main" val="2339550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-- Konfiguration abfragen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Der Server publiziert die spezifische Konfiguration mittels folgender URL:</a:t>
            </a:r>
          </a:p>
          <a:p>
            <a:r>
              <a:rPr lang="de-DE" dirty="0">
                <a:latin typeface="Consolas" panose="020B0609020204030204" pitchFamily="49" charset="0"/>
              </a:rPr>
              <a:t>http://&lt;host&gt;:&lt;port&gt;/{application}/{profile}/{label}</a:t>
            </a:r>
          </a:p>
          <a:p>
            <a:r>
              <a:rPr lang="de-DE" dirty="0"/>
              <a:t>für das Profile kann "</a:t>
            </a:r>
            <a:r>
              <a:rPr lang="de-DE" dirty="0" err="1"/>
              <a:t>default</a:t>
            </a:r>
            <a:r>
              <a:rPr lang="de-DE" dirty="0"/>
              <a:t>" als Standardwert genommen werden</a:t>
            </a:r>
          </a:p>
          <a:p>
            <a:r>
              <a:rPr lang="de-DE" dirty="0"/>
              <a:t>"</a:t>
            </a:r>
            <a:r>
              <a:rPr lang="de-DE" dirty="0" err="1"/>
              <a:t>label</a:t>
            </a:r>
            <a:r>
              <a:rPr lang="de-DE" dirty="0"/>
              <a:t>" ist optional</a:t>
            </a:r>
          </a:p>
        </p:txBody>
      </p:sp>
    </p:spTree>
    <p:extLst>
      <p:ext uri="{BB962C8B-B14F-4D97-AF65-F5344CB8AC3E}">
        <p14:creationId xmlns:p14="http://schemas.microsoft.com/office/powerpoint/2010/main" val="1232720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Client – Zugriffskontrolle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Clients nutzen die gewohnten Spring Web Security Authentifizierungsmechanismen (z.B. </a:t>
            </a:r>
            <a:r>
              <a:rPr lang="de-DE" dirty="0" err="1"/>
              <a:t>BasicAuth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469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4536150" cy="3780000"/>
          </a:xfrm>
        </p:spPr>
        <p:txBody>
          <a:bodyPr/>
          <a:lstStyle/>
          <a:p>
            <a:r>
              <a:rPr lang="de-DE" dirty="0"/>
              <a:t>Bitte führen Sie nun die Übung B) aus der EXERCISES.md Datei durch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FFF036-7F77-9D81-8AB0-13508EC9D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800" y="882963"/>
            <a:ext cx="3643350" cy="18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2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075" y="1272625"/>
            <a:ext cx="2193949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>
                <a:latin typeface="+mn-lt"/>
              </a:rPr>
              <a:t>Übungsprojekt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20AC72-1EE2-4028-2CB6-3354D05B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96" name="Google Shape;96;p18"/>
          <p:cNvSpPr txBox="1">
            <a:spLocks noGrp="1"/>
          </p:cNvSpPr>
          <p:nvPr>
            <p:ph idx="1"/>
          </p:nvPr>
        </p:nvSpPr>
        <p:spPr>
          <a:xfrm>
            <a:off x="323850" y="882963"/>
            <a:ext cx="6471397" cy="3780000"/>
          </a:xfrm>
        </p:spPr>
        <p:txBody>
          <a:bodyPr/>
          <a:lstStyle/>
          <a:p>
            <a:pPr marL="0" lvl="0" indent="0">
              <a:buNone/>
            </a:pPr>
            <a:r>
              <a:rPr lang="de-DE" dirty="0"/>
              <a:t>Der rote Faden des Trainings ist ab hier das "Pizza API" Projekt.</a:t>
            </a:r>
          </a:p>
          <a:p>
            <a:pPr marL="0" lvl="0" indent="0">
              <a:buNone/>
            </a:pPr>
            <a:r>
              <a:rPr lang="de-DE" dirty="0"/>
              <a:t>Wir arbeiten nun mit einer von Lektion zu Lektion wachsenden Anwendung.</a:t>
            </a:r>
          </a:p>
        </p:txBody>
      </p:sp>
      <p:sp>
        <p:nvSpPr>
          <p:cNvPr id="97" name="Google Shape;97;p18"/>
          <p:cNvSpPr txBox="1"/>
          <p:nvPr/>
        </p:nvSpPr>
        <p:spPr>
          <a:xfrm>
            <a:off x="498037" y="2431288"/>
            <a:ext cx="1643700" cy="162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ea typeface="Open Sans"/>
                <a:cs typeface="Open Sans"/>
                <a:sym typeface="Open Sans"/>
              </a:rPr>
              <a:t>OrderService</a:t>
            </a:r>
            <a:br>
              <a:rPr lang="de" sz="1400" dirty="0">
                <a:ea typeface="Open Sans"/>
                <a:cs typeface="Open Sans"/>
                <a:sym typeface="Open Sans"/>
              </a:rPr>
            </a:br>
            <a:endParaRPr sz="1400" dirty="0"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>
                <a:ea typeface="Open Sans"/>
                <a:cs typeface="Open Sans"/>
                <a:sym typeface="Open Sans"/>
              </a:rPr>
              <a:t>nimmt eine telefonische Bestellung entgegen</a:t>
            </a:r>
            <a:endParaRPr sz="1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2513037" y="2042438"/>
            <a:ext cx="1643700" cy="162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ea typeface="Open Sans"/>
                <a:cs typeface="Open Sans"/>
                <a:sym typeface="Open Sans"/>
              </a:rPr>
              <a:t>Customer- Service</a:t>
            </a:r>
            <a:endParaRPr sz="1400" b="1" dirty="0"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>
                <a:ea typeface="Open Sans"/>
                <a:cs typeface="Open Sans"/>
                <a:sym typeface="Open Sans"/>
              </a:rPr>
              <a:t>verwaltet Kundendaten</a:t>
            </a:r>
            <a:endParaRPr sz="1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528037" y="2431288"/>
            <a:ext cx="1643700" cy="162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ea typeface="Open Sans"/>
                <a:cs typeface="Open Sans"/>
                <a:sym typeface="Open Sans"/>
              </a:rPr>
              <a:t>ProductService</a:t>
            </a:r>
            <a:endParaRPr sz="1400" b="1" dirty="0"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>
                <a:ea typeface="Open Sans"/>
                <a:cs typeface="Open Sans"/>
                <a:sym typeface="Open Sans"/>
              </a:rPr>
              <a:t>verwaltet die verkauften Produkte</a:t>
            </a:r>
            <a:endParaRPr sz="1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2177212" y="2802463"/>
            <a:ext cx="287100" cy="16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4CDE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" name="Google Shape;101;p18"/>
          <p:cNvSpPr/>
          <p:nvPr/>
        </p:nvSpPr>
        <p:spPr>
          <a:xfrm>
            <a:off x="2177212" y="3756938"/>
            <a:ext cx="2289000" cy="16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4CDE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659096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Service Discovery and Registration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692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zentrale Instanz zur Verwaltung von Netzwerkadressen je Service</a:t>
            </a:r>
          </a:p>
          <a:p>
            <a:r>
              <a:rPr lang="de-DE" dirty="0"/>
              <a:t>erleichtert die Konfiguration vieler sich gegenseitig nutzender Services über Stages hinweg</a:t>
            </a:r>
          </a:p>
          <a:p>
            <a:r>
              <a:rPr lang="de-DE" dirty="0"/>
              <a:t>bietet Übersicht in simpler Web-UI</a:t>
            </a:r>
          </a:p>
          <a:p>
            <a:r>
              <a:rPr lang="de-DE" dirty="0"/>
              <a:t>muss </a:t>
            </a:r>
            <a:r>
              <a:rPr lang="de-DE" dirty="0" err="1"/>
              <a:t>highly-available</a:t>
            </a:r>
            <a:r>
              <a:rPr lang="de-DE" dirty="0"/>
              <a:t> sein</a:t>
            </a:r>
          </a:p>
          <a:p>
            <a:r>
              <a:rPr lang="de-DE" dirty="0"/>
              <a:t>mehrfache Instanzen replizieren untereinander</a:t>
            </a:r>
          </a:p>
        </p:txBody>
      </p:sp>
    </p:spTree>
    <p:extLst>
      <p:ext uri="{BB962C8B-B14F-4D97-AF65-F5344CB8AC3E}">
        <p14:creationId xmlns:p14="http://schemas.microsoft.com/office/powerpoint/2010/main" val="498758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-- Anwendungsklasse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1688787"/>
          </a:xfrm>
        </p:spPr>
        <p:txBody>
          <a:bodyPr/>
          <a:lstStyle/>
          <a:p>
            <a:r>
              <a:rPr lang="de-DE" dirty="0">
                <a:hlinkClick r:id="rId2"/>
              </a:rPr>
              <a:t>https://spring.io/projects/spring-cloud-netflix</a:t>
            </a:r>
            <a:endParaRPr lang="de-DE" dirty="0"/>
          </a:p>
          <a:p>
            <a:r>
              <a:rPr lang="de-DE" dirty="0"/>
              <a:t>Wir nutzen </a:t>
            </a:r>
            <a:r>
              <a:rPr lang="de-DE" dirty="0" err="1"/>
              <a:t>Netflix</a:t>
            </a:r>
            <a:r>
              <a:rPr lang="de-DE" dirty="0"/>
              <a:t> </a:t>
            </a:r>
            <a:r>
              <a:rPr lang="de-DE" dirty="0" err="1"/>
              <a:t>Eureka</a:t>
            </a:r>
            <a:r>
              <a:rPr lang="de-DE" dirty="0"/>
              <a:t> als Implementierungsvariante</a:t>
            </a:r>
          </a:p>
          <a:p>
            <a:pPr lvl="1"/>
            <a:r>
              <a:rPr lang="de-DE" dirty="0"/>
              <a:t>Alternativen: </a:t>
            </a:r>
            <a:r>
              <a:rPr lang="de-DE" dirty="0" err="1"/>
              <a:t>Zookeeper</a:t>
            </a:r>
            <a:r>
              <a:rPr lang="de-DE" dirty="0"/>
              <a:t>, </a:t>
            </a:r>
            <a:r>
              <a:rPr lang="de-DE" dirty="0" err="1"/>
              <a:t>Consul</a:t>
            </a:r>
            <a:endParaRPr lang="de-DE" dirty="0"/>
          </a:p>
          <a:p>
            <a:r>
              <a:rPr lang="de-DE" dirty="0"/>
              <a:t>Server wird als extrem simple Spring Boot Anwendung "entwickelt", wobei dessen Konfiguration der wesentliche Aspekt ist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31800" y="2252869"/>
            <a:ext cx="7740650" cy="2246769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sz="1400" dirty="0" err="1">
                <a:solidFill>
                  <a:srgbClr val="9E880D"/>
                </a:solidFill>
                <a:latin typeface="Consolas" panose="020B0609020204030204" pitchFamily="49" charset="0"/>
              </a:rPr>
              <a:t>SpringBootApplication</a:t>
            </a:r>
            <a:br>
              <a:rPr lang="de-DE" sz="1400" dirty="0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sz="1400" dirty="0" err="1">
                <a:solidFill>
                  <a:srgbClr val="9E880D"/>
                </a:solidFill>
                <a:latin typeface="Consolas" panose="020B0609020204030204" pitchFamily="49" charset="0"/>
              </a:rPr>
              <a:t>EnableEurekaServer</a:t>
            </a:r>
            <a:br>
              <a:rPr lang="de-DE" sz="1400" dirty="0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RegistryServerApplication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static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main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[] 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args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) {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SpringApplication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de-DE" sz="1400" i="1" dirty="0" err="1">
                <a:solidFill>
                  <a:srgbClr val="080808"/>
                </a:solidFill>
                <a:latin typeface="Consolas" panose="020B0609020204030204" pitchFamily="49" charset="0"/>
              </a:rPr>
              <a:t>run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RegistryServerApplication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args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27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-- Konfiguration	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2103585"/>
          </a:xfrm>
        </p:spPr>
        <p:txBody>
          <a:bodyPr/>
          <a:lstStyle/>
          <a:p>
            <a:r>
              <a:rPr lang="de-DE" dirty="0"/>
              <a:t>eine Übersicht der Konfigurations-Properties:</a:t>
            </a:r>
            <a:br>
              <a:rPr lang="de-DE" dirty="0"/>
            </a:br>
            <a:r>
              <a:rPr lang="de-DE" dirty="0">
                <a:hlinkClick r:id="rId2"/>
              </a:rPr>
              <a:t>https://docs.spring.io/spring-cloud-netflix/docs/current/reference/html/appendix.html</a:t>
            </a:r>
            <a:endParaRPr lang="de-DE" dirty="0"/>
          </a:p>
          <a:p>
            <a:endParaRPr lang="de-DE" dirty="0"/>
          </a:p>
          <a:p>
            <a:r>
              <a:rPr lang="de-DE" dirty="0"/>
              <a:t>per Default laufen der/die Registry-Server im "Peer Mode", d.h. sie versuchen andere Registry-Server zu finden, um sich mit diesen auszutauschen (Replikation)</a:t>
            </a:r>
          </a:p>
          <a:p>
            <a:r>
              <a:rPr lang="de-DE" dirty="0"/>
              <a:t>in diesem Sinne ist jeder Server auch wie ein üblicher Registry-Client zu sehen</a:t>
            </a:r>
          </a:p>
          <a:p>
            <a:endParaRPr lang="de-DE" dirty="0"/>
          </a:p>
          <a:p>
            <a:r>
              <a:rPr lang="de-DE" dirty="0"/>
              <a:t>Ein Server kann auf </a:t>
            </a: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umkonfiguriert</a:t>
            </a:r>
            <a:r>
              <a:rPr lang="de-DE" dirty="0"/>
              <a:t> werden: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800" y="3108063"/>
            <a:ext cx="7740650" cy="1384995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83080"/>
                </a:solidFill>
                <a:latin typeface="Consolas" panose="020B0609020204030204" pitchFamily="49" charset="0"/>
              </a:rPr>
              <a:t>eureka.instance.hostname</a:t>
            </a:r>
            <a:r>
              <a:rPr lang="de-DE" sz="1400" dirty="0">
                <a:solidFill>
                  <a:srgbClr val="08308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de-DE" sz="1400" dirty="0" err="1">
                <a:solidFill>
                  <a:srgbClr val="067D17"/>
                </a:solidFill>
                <a:latin typeface="Consolas" panose="020B0609020204030204" pitchFamily="49" charset="0"/>
              </a:rPr>
              <a:t>localhost</a:t>
            </a:r>
            <a:br>
              <a:rPr lang="de-DE" sz="1400" dirty="0">
                <a:solidFill>
                  <a:srgbClr val="067D17"/>
                </a:solidFill>
                <a:latin typeface="Consolas" panose="020B0609020204030204" pitchFamily="49" charset="0"/>
              </a:rPr>
            </a:br>
            <a:r>
              <a:rPr lang="de-DE" sz="1400" dirty="0" err="1">
                <a:solidFill>
                  <a:srgbClr val="083080"/>
                </a:solidFill>
                <a:latin typeface="Consolas" panose="020B0609020204030204" pitchFamily="49" charset="0"/>
              </a:rPr>
              <a:t>eureka.client.register-with-eureka</a:t>
            </a:r>
            <a:r>
              <a:rPr lang="de-DE" sz="1400" dirty="0">
                <a:solidFill>
                  <a:srgbClr val="08308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false</a:t>
            </a:r>
            <a:b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</a:br>
            <a:r>
              <a:rPr lang="de-DE" sz="1400" dirty="0" err="1">
                <a:solidFill>
                  <a:srgbClr val="083080"/>
                </a:solidFill>
                <a:latin typeface="Consolas" panose="020B0609020204030204" pitchFamily="49" charset="0"/>
              </a:rPr>
              <a:t>eureka.client.fetch-registry</a:t>
            </a:r>
            <a:r>
              <a:rPr lang="de-DE" sz="1400" dirty="0">
                <a:solidFill>
                  <a:srgbClr val="08308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false</a:t>
            </a:r>
            <a:b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</a:br>
            <a:r>
              <a:rPr lang="de-DE" sz="1400" dirty="0" err="1">
                <a:solidFill>
                  <a:srgbClr val="083080"/>
                </a:solidFill>
                <a:latin typeface="Consolas" panose="020B0609020204030204" pitchFamily="49" charset="0"/>
              </a:rPr>
              <a:t>eureka.client.service</a:t>
            </a:r>
            <a:r>
              <a:rPr lang="de-DE" sz="1400" dirty="0">
                <a:solidFill>
                  <a:srgbClr val="083080"/>
                </a:solidFill>
                <a:latin typeface="Consolas" panose="020B0609020204030204" pitchFamily="49" charset="0"/>
              </a:rPr>
              <a:t>-</a:t>
            </a:r>
            <a:r>
              <a:rPr lang="de-DE" sz="1400" dirty="0" err="1">
                <a:solidFill>
                  <a:srgbClr val="083080"/>
                </a:solidFill>
                <a:latin typeface="Consolas" panose="020B0609020204030204" pitchFamily="49" charset="0"/>
              </a:rPr>
              <a:t>url.default</a:t>
            </a:r>
            <a:r>
              <a:rPr lang="de-DE" sz="1400" dirty="0">
                <a:solidFill>
                  <a:srgbClr val="083080"/>
                </a:solidFill>
                <a:latin typeface="Consolas" panose="020B0609020204030204" pitchFamily="49" charset="0"/>
              </a:rPr>
              <a:t>-zone 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de-DE" sz="1400" dirty="0">
                <a:solidFill>
                  <a:srgbClr val="067D17"/>
                </a:solidFill>
                <a:latin typeface="Consolas" panose="020B0609020204030204" pitchFamily="49" charset="0"/>
              </a:rPr>
              <a:t>http://${</a:t>
            </a:r>
            <a:r>
              <a:rPr lang="de-DE" sz="1400" dirty="0">
                <a:solidFill>
                  <a:srgbClr val="083080"/>
                </a:solidFill>
                <a:latin typeface="Consolas" panose="020B0609020204030204" pitchFamily="49" charset="0"/>
              </a:rPr>
              <a:t>eureka.instance.hostname</a:t>
            </a:r>
            <a:r>
              <a:rPr lang="de-DE" sz="1400" dirty="0">
                <a:solidFill>
                  <a:srgbClr val="067D17"/>
                </a:solidFill>
                <a:latin typeface="Consolas" panose="020B0609020204030204" pitchFamily="49" charset="0"/>
              </a:rPr>
              <a:t>}:${</a:t>
            </a:r>
            <a:r>
              <a:rPr lang="de-DE" sz="1400" dirty="0">
                <a:solidFill>
                  <a:srgbClr val="083080"/>
                </a:solidFill>
                <a:latin typeface="Consolas" panose="020B0609020204030204" pitchFamily="49" charset="0"/>
              </a:rPr>
              <a:t>server.port</a:t>
            </a:r>
            <a:r>
              <a:rPr lang="de-DE" sz="1400" dirty="0">
                <a:solidFill>
                  <a:srgbClr val="067D17"/>
                </a:solidFill>
                <a:latin typeface="Consolas" panose="020B0609020204030204" pitchFamily="49" charset="0"/>
              </a:rPr>
              <a:t>}/eureka/</a:t>
            </a:r>
          </a:p>
          <a:p>
            <a:endParaRPr lang="de-DE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516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Server – Konfiguration </a:t>
            </a:r>
            <a:r>
              <a:rPr lang="de-DE" sz="2000" dirty="0" err="1"/>
              <a:t>Self</a:t>
            </a:r>
            <a:r>
              <a:rPr lang="de-DE" sz="2000" dirty="0"/>
              <a:t> </a:t>
            </a:r>
            <a:r>
              <a:rPr lang="de-DE" sz="2000" dirty="0" err="1"/>
              <a:t>Preservation</a:t>
            </a:r>
            <a:r>
              <a:rPr lang="de-DE" sz="2000" dirty="0"/>
              <a:t>	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3010611"/>
          </a:xfrm>
        </p:spPr>
        <p:txBody>
          <a:bodyPr/>
          <a:lstStyle/>
          <a:p>
            <a:r>
              <a:rPr lang="de-DE" dirty="0"/>
              <a:t>Clients registrieren sich beim Server nach Start und vor (ordentlichem) </a:t>
            </a:r>
            <a:r>
              <a:rPr lang="de-DE" dirty="0" err="1"/>
              <a:t>Stop</a:t>
            </a:r>
            <a:endParaRPr lang="de-DE" dirty="0"/>
          </a:p>
          <a:p>
            <a:r>
              <a:rPr lang="de-DE" dirty="0"/>
              <a:t>Dazwischen senden sie Heart-Beats an den Server</a:t>
            </a:r>
          </a:p>
          <a:p>
            <a:r>
              <a:rPr lang="de-DE" dirty="0"/>
              <a:t>Wenn so ein Heart-Beat nicht in der konfigurierten Zeitspanne empfangen wird, dann entfernt der Server den Client</a:t>
            </a:r>
          </a:p>
          <a:p>
            <a:r>
              <a:rPr lang="de-DE" dirty="0"/>
              <a:t>… es sei denn, dass der </a:t>
            </a:r>
            <a:r>
              <a:rPr lang="de-DE" dirty="0" err="1"/>
              <a:t>Self-Preservation</a:t>
            </a:r>
            <a:r>
              <a:rPr lang="de-DE" dirty="0"/>
              <a:t> Modus aktiviert ist (</a:t>
            </a:r>
            <a:r>
              <a:rPr lang="de-DE" dirty="0" err="1"/>
              <a:t>default</a:t>
            </a:r>
            <a:r>
              <a:rPr lang="de-DE" dirty="0"/>
              <a:t>)</a:t>
            </a:r>
          </a:p>
          <a:p>
            <a:r>
              <a:rPr lang="de-DE" dirty="0"/>
              <a:t>Dann werden ggf. nicht mehr erreichbare Clients gelistet, obwohl sie sich nicht gemeldet haben und ggf. DOWN sind</a:t>
            </a:r>
          </a:p>
          <a:p>
            <a:r>
              <a:rPr lang="de-DE" dirty="0">
                <a:hlinkClick r:id="rId2"/>
              </a:rPr>
              <a:t>https://www.baeldung.com/eureka-self-preservation-renewal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676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– High </a:t>
            </a:r>
            <a:r>
              <a:rPr lang="de-DE" dirty="0" err="1"/>
              <a:t>Availability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Durch Betrieb mehrerer </a:t>
            </a:r>
            <a:r>
              <a:rPr lang="de-DE" dirty="0" err="1"/>
              <a:t>Eureka</a:t>
            </a:r>
            <a:r>
              <a:rPr lang="de-DE" dirty="0"/>
              <a:t> Anwendungen wird eine hohe Verfügbarkeit garantiert</a:t>
            </a:r>
          </a:p>
          <a:p>
            <a:r>
              <a:rPr lang="de-DE" dirty="0"/>
              <a:t>Dazu setzt man </a:t>
            </a:r>
            <a:r>
              <a:rPr lang="de-DE" dirty="0" err="1">
                <a:latin typeface="Consolas" panose="020B0609020204030204" pitchFamily="49" charset="0"/>
              </a:rPr>
              <a:t>eureka.client.serviceURL.defaultZone</a:t>
            </a:r>
            <a:r>
              <a:rPr lang="de-DE" dirty="0"/>
              <a:t> auf die URL des jeweilig anderen Servers</a:t>
            </a:r>
          </a:p>
          <a:p>
            <a:r>
              <a:rPr lang="de-DE" dirty="0"/>
              <a:t>.. und reaktiviert bzw. entfernt ein ggf. vorher deaktiviertes </a:t>
            </a:r>
            <a:r>
              <a:rPr lang="de-DE" dirty="0" err="1"/>
              <a:t>fetch</a:t>
            </a:r>
            <a:r>
              <a:rPr lang="de-DE" dirty="0"/>
              <a:t> &amp; </a:t>
            </a:r>
            <a:r>
              <a:rPr lang="de-DE" dirty="0" err="1"/>
              <a:t>register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52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-- </a:t>
            </a:r>
            <a:r>
              <a:rPr lang="de-DE" dirty="0" err="1"/>
              <a:t>Zones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Services und Clients können "Zone Aware" sein, </a:t>
            </a:r>
            <a:r>
              <a:rPr lang="de-DE" dirty="0" err="1"/>
              <a:t>d.h</a:t>
            </a:r>
            <a:r>
              <a:rPr lang="de-DE" dirty="0"/>
              <a:t> zu einer definierten Zone gehören, sodass sie bevorzugt andere Services aus der gleichen Zone </a:t>
            </a:r>
            <a:r>
              <a:rPr lang="de-DE" dirty="0" err="1"/>
              <a:t>discovern</a:t>
            </a:r>
            <a:r>
              <a:rPr lang="de-DE" dirty="0"/>
              <a:t>.</a:t>
            </a:r>
          </a:p>
          <a:p>
            <a:r>
              <a:rPr lang="de-DE" dirty="0"/>
              <a:t>Eine Zone gehört zu einer Region, eine Region kann mehrere </a:t>
            </a:r>
            <a:r>
              <a:rPr lang="de-DE" dirty="0" err="1"/>
              <a:t>Zones</a:t>
            </a:r>
            <a:r>
              <a:rPr lang="de-DE" dirty="0"/>
              <a:t> enthalten</a:t>
            </a:r>
          </a:p>
          <a:p>
            <a:r>
              <a:rPr lang="de-DE" dirty="0"/>
              <a:t>Relevante Konfiguration:</a:t>
            </a:r>
          </a:p>
          <a:p>
            <a:pPr lvl="1"/>
            <a:r>
              <a:rPr lang="de-DE" dirty="0" err="1">
                <a:latin typeface="Consolas" panose="020B0609020204030204" pitchFamily="49" charset="0"/>
              </a:rPr>
              <a:t>eureka.instance.metadataMap.zone</a:t>
            </a:r>
            <a:r>
              <a:rPr lang="de-DE" dirty="0">
                <a:latin typeface="Consolas" panose="020B0609020204030204" pitchFamily="49" charset="0"/>
              </a:rPr>
              <a:t> = zone1</a:t>
            </a:r>
          </a:p>
          <a:p>
            <a:pPr lvl="1"/>
            <a:r>
              <a:rPr lang="de-DE" dirty="0" err="1">
                <a:latin typeface="Consolas" panose="020B0609020204030204" pitchFamily="49" charset="0"/>
              </a:rPr>
              <a:t>eureka.client.preferSameZoneEureka</a:t>
            </a:r>
            <a:r>
              <a:rPr lang="de-DE" dirty="0">
                <a:latin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</a:rPr>
              <a:t>true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r>
              <a:rPr lang="de-DE" dirty="0" err="1">
                <a:latin typeface="Consolas" panose="020B0609020204030204" pitchFamily="49" charset="0"/>
              </a:rPr>
              <a:t>eureka.client.availabilityZones</a:t>
            </a:r>
            <a:r>
              <a:rPr lang="de-DE" dirty="0">
                <a:latin typeface="Consolas" panose="020B0609020204030204" pitchFamily="49" charset="0"/>
              </a:rPr>
              <a:t>.&lt;</a:t>
            </a:r>
            <a:r>
              <a:rPr lang="de-DE" dirty="0" err="1">
                <a:latin typeface="Consolas" panose="020B0609020204030204" pitchFamily="49" charset="0"/>
              </a:rPr>
              <a:t>region</a:t>
            </a:r>
            <a:r>
              <a:rPr lang="de-DE" dirty="0">
                <a:latin typeface="Consolas" panose="020B0609020204030204" pitchFamily="49" charset="0"/>
              </a:rPr>
              <a:t>&gt; = &lt;zone1&gt;,&lt;zone2&gt;…</a:t>
            </a:r>
          </a:p>
          <a:p>
            <a:pPr lvl="1"/>
            <a:r>
              <a:rPr lang="de-DE" dirty="0" err="1">
                <a:latin typeface="Consolas" panose="020B0609020204030204" pitchFamily="49" charset="0"/>
              </a:rPr>
              <a:t>eureka.client.region</a:t>
            </a:r>
            <a:r>
              <a:rPr lang="de-DE" dirty="0">
                <a:latin typeface="Consolas" panose="020B0609020204030204" pitchFamily="49" charset="0"/>
              </a:rPr>
              <a:t>=&lt;</a:t>
            </a:r>
            <a:r>
              <a:rPr lang="de-DE" dirty="0" err="1">
                <a:latin typeface="Consolas" panose="020B0609020204030204" pitchFamily="49" charset="0"/>
              </a:rPr>
              <a:t>region</a:t>
            </a:r>
            <a:r>
              <a:rPr lang="de-DE" dirty="0">
                <a:latin typeface="Consolas" panose="020B0609020204030204" pitchFamily="49" charset="0"/>
              </a:rPr>
              <a:t>&gt;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5473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-- API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160063"/>
              </p:ext>
            </p:extLst>
          </p:nvPr>
        </p:nvGraphicFramePr>
        <p:xfrm>
          <a:off x="323850" y="898131"/>
          <a:ext cx="8496300" cy="1676400"/>
        </p:xfrm>
        <a:graphic>
          <a:graphicData uri="http://schemas.openxmlformats.org/drawingml/2006/table">
            <a:tbl>
              <a:tblPr/>
              <a:tblGrid>
                <a:gridCol w="3721877">
                  <a:extLst>
                    <a:ext uri="{9D8B030D-6E8A-4147-A177-3AD203B41FA5}">
                      <a16:colId xmlns:a16="http://schemas.microsoft.com/office/drawing/2014/main" val="1563850489"/>
                    </a:ext>
                  </a:extLst>
                </a:gridCol>
                <a:gridCol w="4774423">
                  <a:extLst>
                    <a:ext uri="{9D8B030D-6E8A-4147-A177-3AD203B41FA5}">
                      <a16:colId xmlns:a16="http://schemas.microsoft.com/office/drawing/2014/main" val="9694824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b="1" dirty="0"/>
                        <a:t>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/>
                        <a:t>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812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Register a </a:t>
                      </a:r>
                      <a:r>
                        <a:rPr lang="de-DE" sz="1600" dirty="0" err="1"/>
                        <a:t>new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service</a:t>
                      </a:r>
                      <a:endParaRPr lang="de-DE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POST /</a:t>
                      </a:r>
                      <a:r>
                        <a:rPr lang="de-DE" sz="1600" dirty="0" err="1"/>
                        <a:t>eureka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apps</a:t>
                      </a:r>
                      <a:r>
                        <a:rPr lang="de-DE" sz="1600" dirty="0"/>
                        <a:t>/{</a:t>
                      </a:r>
                      <a:r>
                        <a:rPr lang="de-DE" sz="1600" dirty="0" err="1"/>
                        <a:t>appIdentifier</a:t>
                      </a:r>
                      <a:r>
                        <a:rPr lang="de-DE" sz="1600" dirty="0"/>
                        <a:t>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54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err="1"/>
                        <a:t>Deregister</a:t>
                      </a:r>
                      <a:r>
                        <a:rPr lang="de-DE" sz="1600" dirty="0"/>
                        <a:t> a </a:t>
                      </a:r>
                      <a:r>
                        <a:rPr lang="de-DE" sz="1600" dirty="0" err="1"/>
                        <a:t>service</a:t>
                      </a:r>
                      <a:endParaRPr lang="de-DE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DELETE /</a:t>
                      </a:r>
                      <a:r>
                        <a:rPr lang="de-DE" sz="1600" dirty="0" err="1"/>
                        <a:t>eureka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apps</a:t>
                      </a:r>
                      <a:r>
                        <a:rPr lang="de-DE" sz="1600" dirty="0"/>
                        <a:t>/{</a:t>
                      </a:r>
                      <a:r>
                        <a:rPr lang="de-DE" sz="1600" dirty="0" err="1"/>
                        <a:t>appIdentifier</a:t>
                      </a:r>
                      <a:r>
                        <a:rPr lang="de-DE" sz="1600" dirty="0"/>
                        <a:t>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346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Information </a:t>
                      </a:r>
                      <a:r>
                        <a:rPr lang="de-DE" sz="1600" dirty="0" err="1"/>
                        <a:t>about</a:t>
                      </a:r>
                      <a:r>
                        <a:rPr lang="de-DE" sz="1600" dirty="0"/>
                        <a:t> a </a:t>
                      </a:r>
                      <a:r>
                        <a:rPr lang="de-DE" sz="1600" dirty="0" err="1"/>
                        <a:t>service</a:t>
                      </a:r>
                      <a:endParaRPr lang="de-DE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GET /eureka/apps/{appIdentifier}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285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Information about a service instance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GET /</a:t>
                      </a:r>
                      <a:r>
                        <a:rPr lang="de-DE" sz="1600" dirty="0" err="1"/>
                        <a:t>eureka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apps</a:t>
                      </a:r>
                      <a:r>
                        <a:rPr lang="de-DE" sz="1600" dirty="0"/>
                        <a:t>/{</a:t>
                      </a:r>
                      <a:r>
                        <a:rPr lang="de-DE" sz="1600" dirty="0" err="1"/>
                        <a:t>appIdentifier</a:t>
                      </a:r>
                      <a:r>
                        <a:rPr lang="de-DE" sz="1600" dirty="0"/>
                        <a:t>}/{</a:t>
                      </a:r>
                      <a:r>
                        <a:rPr lang="de-DE" sz="1600" dirty="0" err="1"/>
                        <a:t>instanceId</a:t>
                      </a:r>
                      <a:r>
                        <a:rPr lang="de-DE" sz="1600" dirty="0"/>
                        <a:t>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229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229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4564950" cy="3780000"/>
          </a:xfrm>
        </p:spPr>
        <p:txBody>
          <a:bodyPr/>
          <a:lstStyle/>
          <a:p>
            <a:r>
              <a:rPr lang="de-DE" dirty="0"/>
              <a:t>Bitte führen Sie nun die Übung C) aus der EXERCISES.md Datei durch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422E03-4968-6F68-2D6B-AE667FCE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00" y="882963"/>
            <a:ext cx="3672150" cy="183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73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-- Wie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1688787"/>
          </a:xfrm>
        </p:spPr>
        <p:txBody>
          <a:bodyPr/>
          <a:lstStyle/>
          <a:p>
            <a:r>
              <a:rPr lang="de-DE" dirty="0"/>
              <a:t>Business-Services nutzen den Registry/Discovery-Server automatisch durch </a:t>
            </a:r>
          </a:p>
          <a:p>
            <a:pPr lvl="1"/>
            <a:r>
              <a:rPr lang="de-DE" dirty="0"/>
              <a:t>Deklaration einer Starter-</a:t>
            </a:r>
            <a:r>
              <a:rPr lang="de-DE" dirty="0" err="1"/>
              <a:t>Dependency</a:t>
            </a:r>
            <a:endParaRPr lang="de-DE" dirty="0"/>
          </a:p>
          <a:p>
            <a:pPr lvl="1"/>
            <a:r>
              <a:rPr lang="de-DE" dirty="0"/>
              <a:t>Konfiguration der Server-URL in den </a:t>
            </a:r>
            <a:r>
              <a:rPr lang="de-DE" dirty="0" err="1">
                <a:latin typeface="Consolas" panose="020B0609020204030204" pitchFamily="49" charset="0"/>
              </a:rPr>
              <a:t>application.properties</a:t>
            </a:r>
            <a:endParaRPr lang="de-DE" dirty="0">
              <a:latin typeface="Consolas" panose="020B0609020204030204" pitchFamily="49" charset="0"/>
            </a:endParaRPr>
          </a:p>
          <a:p>
            <a:pPr lvl="2"/>
            <a:r>
              <a:rPr lang="de-DE" dirty="0"/>
              <a:t>mit Komma getrennt können mehrere Server definiert werden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800" y="2753436"/>
            <a:ext cx="7740650" cy="954107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dependency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&lt;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groupId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org.springframework.cloud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groupId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&lt;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artifactId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&gt;spring-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cloud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-starter-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netflix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-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eureka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-client&lt;/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artifactId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dependency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31800" y="4064198"/>
            <a:ext cx="7740650" cy="307777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83080"/>
                </a:solidFill>
                <a:latin typeface="Consolas" panose="020B0609020204030204" pitchFamily="49" charset="0"/>
              </a:rPr>
              <a:t>eureka.client.service-url.defaultZone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=</a:t>
            </a:r>
            <a:r>
              <a:rPr lang="de-DE" sz="1400" dirty="0">
                <a:solidFill>
                  <a:srgbClr val="067D17"/>
                </a:solidFill>
                <a:latin typeface="Consolas" panose="020B0609020204030204" pitchFamily="49" charset="0"/>
              </a:rPr>
              <a:t>http://localhost:8761/eureka/</a:t>
            </a:r>
          </a:p>
        </p:txBody>
      </p:sp>
    </p:spTree>
    <p:extLst>
      <p:ext uri="{BB962C8B-B14F-4D97-AF65-F5344CB8AC3E}">
        <p14:creationId xmlns:p14="http://schemas.microsoft.com/office/powerpoint/2010/main" val="376283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Services und Infrastruktur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Google Shape;97;p18"/>
          <p:cNvSpPr txBox="1"/>
          <p:nvPr/>
        </p:nvSpPr>
        <p:spPr>
          <a:xfrm>
            <a:off x="1607509" y="1857088"/>
            <a:ext cx="1489259" cy="72152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sz="1400" b="1">
                <a:ea typeface="Open Sans"/>
                <a:cs typeface="Open Sans"/>
                <a:sym typeface="Open Sans"/>
              </a:rPr>
              <a:t>Customer- Service</a:t>
            </a:r>
            <a:endParaRPr lang="de-DE" sz="1400" b="1" dirty="0"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98;p18"/>
          <p:cNvSpPr txBox="1"/>
          <p:nvPr/>
        </p:nvSpPr>
        <p:spPr>
          <a:xfrm>
            <a:off x="3622509" y="1857088"/>
            <a:ext cx="1489259" cy="72152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de-DE" sz="1400" b="1" dirty="0" err="1">
                <a:ea typeface="Open Sans"/>
                <a:cs typeface="Open Sans"/>
                <a:sym typeface="Open Sans"/>
              </a:rPr>
              <a:t>OrderService</a:t>
            </a:r>
            <a:endParaRPr lang="de-DE" sz="1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99;p18"/>
          <p:cNvSpPr txBox="1"/>
          <p:nvPr/>
        </p:nvSpPr>
        <p:spPr>
          <a:xfrm>
            <a:off x="5637509" y="1857088"/>
            <a:ext cx="1489259" cy="72152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ea typeface="Open Sans"/>
                <a:cs typeface="Open Sans"/>
                <a:sym typeface="Open Sans"/>
              </a:rPr>
              <a:t>ProductService</a:t>
            </a:r>
            <a:endParaRPr sz="1400" b="1" dirty="0"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97;p18"/>
          <p:cNvSpPr txBox="1"/>
          <p:nvPr/>
        </p:nvSpPr>
        <p:spPr>
          <a:xfrm>
            <a:off x="2962327" y="2876439"/>
            <a:ext cx="1489259" cy="721520"/>
          </a:xfrm>
          <a:prstGeom prst="rect">
            <a:avLst/>
          </a:prstGeom>
          <a:solidFill>
            <a:srgbClr val="D0F8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ea typeface="Open Sans"/>
                <a:cs typeface="Open Sans"/>
                <a:sym typeface="Open Sans"/>
              </a:rPr>
              <a:t>Configuration-Server</a:t>
            </a:r>
            <a:endParaRPr sz="1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7;p18"/>
          <p:cNvSpPr txBox="1"/>
          <p:nvPr/>
        </p:nvSpPr>
        <p:spPr>
          <a:xfrm>
            <a:off x="4628936" y="2876439"/>
            <a:ext cx="1489259" cy="721520"/>
          </a:xfrm>
          <a:prstGeom prst="rect">
            <a:avLst/>
          </a:prstGeom>
          <a:solidFill>
            <a:srgbClr val="D0F8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ea typeface="Open Sans"/>
                <a:cs typeface="Open Sans"/>
                <a:sym typeface="Open Sans"/>
              </a:rPr>
              <a:t>Registry-Server</a:t>
            </a:r>
            <a:endParaRPr sz="1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97;p18"/>
          <p:cNvSpPr txBox="1"/>
          <p:nvPr/>
        </p:nvSpPr>
        <p:spPr>
          <a:xfrm>
            <a:off x="1735337" y="3716794"/>
            <a:ext cx="1489259" cy="721520"/>
          </a:xfrm>
          <a:prstGeom prst="rect">
            <a:avLst/>
          </a:prstGeom>
          <a:solidFill>
            <a:srgbClr val="E6FB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ea typeface="Open Sans"/>
                <a:cs typeface="Open Sans"/>
                <a:sym typeface="Open Sans"/>
              </a:rPr>
              <a:t>Zipkin</a:t>
            </a:r>
            <a:endParaRPr sz="1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98;p18"/>
          <p:cNvSpPr txBox="1"/>
          <p:nvPr/>
        </p:nvSpPr>
        <p:spPr>
          <a:xfrm>
            <a:off x="3383870" y="1857088"/>
            <a:ext cx="238640" cy="721520"/>
          </a:xfrm>
          <a:prstGeom prst="rect">
            <a:avLst/>
          </a:prstGeom>
          <a:solidFill>
            <a:srgbClr val="74C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98;p18"/>
          <p:cNvSpPr txBox="1"/>
          <p:nvPr/>
        </p:nvSpPr>
        <p:spPr>
          <a:xfrm>
            <a:off x="5111768" y="1857088"/>
            <a:ext cx="238640" cy="721520"/>
          </a:xfrm>
          <a:prstGeom prst="rect">
            <a:avLst/>
          </a:prstGeom>
          <a:solidFill>
            <a:srgbClr val="74C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ea typeface="Open Sans"/>
              <a:cs typeface="Open Sans"/>
              <a:sym typeface="Open Sans"/>
            </a:endParaRPr>
          </a:p>
        </p:txBody>
      </p:sp>
      <p:cxnSp>
        <p:nvCxnSpPr>
          <p:cNvPr id="14" name="Gerade Verbindung mit Pfeil 13"/>
          <p:cNvCxnSpPr>
            <a:stCxn id="11" idx="1"/>
            <a:endCxn id="5" idx="3"/>
          </p:cNvCxnSpPr>
          <p:nvPr/>
        </p:nvCxnSpPr>
        <p:spPr>
          <a:xfrm flipH="1">
            <a:off x="3096768" y="2217848"/>
            <a:ext cx="287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12" idx="3"/>
            <a:endCxn id="7" idx="1"/>
          </p:cNvCxnSpPr>
          <p:nvPr/>
        </p:nvCxnSpPr>
        <p:spPr>
          <a:xfrm>
            <a:off x="5350408" y="2217848"/>
            <a:ext cx="287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7;p18"/>
          <p:cNvSpPr txBox="1"/>
          <p:nvPr/>
        </p:nvSpPr>
        <p:spPr>
          <a:xfrm>
            <a:off x="1288658" y="1088730"/>
            <a:ext cx="6156959" cy="418242"/>
          </a:xfrm>
          <a:prstGeom prst="rect">
            <a:avLst/>
          </a:prstGeom>
          <a:solidFill>
            <a:srgbClr val="D0F8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ea typeface="Open Sans"/>
                <a:cs typeface="Open Sans"/>
                <a:sym typeface="Open Sans"/>
              </a:rPr>
              <a:t>API Gateway</a:t>
            </a:r>
            <a:endParaRPr sz="1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97;p18"/>
          <p:cNvSpPr txBox="1"/>
          <p:nvPr/>
        </p:nvSpPr>
        <p:spPr>
          <a:xfrm>
            <a:off x="3380684" y="3716794"/>
            <a:ext cx="1489259" cy="721520"/>
          </a:xfrm>
          <a:prstGeom prst="rect">
            <a:avLst/>
          </a:prstGeom>
          <a:solidFill>
            <a:srgbClr val="E6FB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>
                <a:ea typeface="Open Sans"/>
                <a:cs typeface="Open Sans"/>
                <a:sym typeface="Open Sans"/>
              </a:rPr>
              <a:t>Prometheus</a:t>
            </a:r>
            <a:endParaRPr sz="1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97;p18"/>
          <p:cNvSpPr txBox="1"/>
          <p:nvPr/>
        </p:nvSpPr>
        <p:spPr>
          <a:xfrm>
            <a:off x="5055651" y="3716794"/>
            <a:ext cx="1489259" cy="721520"/>
          </a:xfrm>
          <a:prstGeom prst="rect">
            <a:avLst/>
          </a:prstGeom>
          <a:solidFill>
            <a:srgbClr val="E6FB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dirty="0">
                <a:ea typeface="Open Sans"/>
                <a:cs typeface="Open Sans"/>
                <a:sym typeface="Open Sans"/>
              </a:rPr>
              <a:t>Grafana</a:t>
            </a:r>
            <a:endParaRPr sz="1400" dirty="0"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00199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5983350" cy="3780000"/>
          </a:xfrm>
        </p:spPr>
        <p:txBody>
          <a:bodyPr/>
          <a:lstStyle/>
          <a:p>
            <a:r>
              <a:rPr lang="de-DE" dirty="0"/>
              <a:t>Bitte führen Sie nun die Übung D) aus der EXERCISES.md Datei durch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A6F496-0627-D4BE-C48E-3356D6F5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34" y="882962"/>
            <a:ext cx="2480316" cy="18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22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OpenFeign</a:t>
            </a:r>
            <a:r>
              <a:rPr lang="de-DE" dirty="0"/>
              <a:t> Clients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025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von REST-Clients durch Deklaration eines Java Interface (analog Spring Data)</a:t>
            </a:r>
          </a:p>
          <a:p>
            <a:r>
              <a:rPr lang="de-DE" dirty="0"/>
              <a:t>Spring generiert Implementierung mittels einer der folgenden </a:t>
            </a:r>
            <a:r>
              <a:rPr lang="de-DE" dirty="0" err="1"/>
              <a:t>Libs</a:t>
            </a:r>
            <a:r>
              <a:rPr lang="de-DE" dirty="0"/>
              <a:t> (wenn im </a:t>
            </a:r>
            <a:r>
              <a:rPr lang="de-DE" dirty="0" err="1"/>
              <a:t>Classpath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)</a:t>
            </a:r>
            <a:endParaRPr lang="de-DE" dirty="0"/>
          </a:p>
          <a:p>
            <a:pPr lvl="1"/>
            <a:r>
              <a:rPr lang="de-DE" dirty="0" err="1"/>
              <a:t>OkHttpClient</a:t>
            </a:r>
            <a:endParaRPr lang="de-DE" dirty="0"/>
          </a:p>
          <a:p>
            <a:pPr lvl="1"/>
            <a:r>
              <a:rPr lang="de-DE" dirty="0" err="1"/>
              <a:t>ApacheHttpClient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ApacheHC5 </a:t>
            </a:r>
          </a:p>
          <a:p>
            <a:r>
              <a:rPr lang="de-DE" dirty="0"/>
              <a:t>nutzt intern vorhandene Registry/Discovery-Server</a:t>
            </a:r>
          </a:p>
          <a:p>
            <a:r>
              <a:rPr lang="de-DE" dirty="0"/>
              <a:t>nutzt intern einen Client-basierten Load-</a:t>
            </a:r>
            <a:r>
              <a:rPr lang="de-DE" dirty="0" err="1"/>
              <a:t>Balancer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067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1735247"/>
          </a:xfrm>
        </p:spPr>
        <p:txBody>
          <a:bodyPr/>
          <a:lstStyle/>
          <a:p>
            <a:r>
              <a:rPr lang="de-DE" dirty="0"/>
              <a:t>Business-Services nutzen </a:t>
            </a:r>
            <a:r>
              <a:rPr lang="de-DE" dirty="0" err="1"/>
              <a:t>OpenFeign</a:t>
            </a:r>
            <a:r>
              <a:rPr lang="de-DE" dirty="0"/>
              <a:t> durch </a:t>
            </a:r>
          </a:p>
          <a:p>
            <a:pPr lvl="1"/>
            <a:r>
              <a:rPr lang="de-DE" dirty="0"/>
              <a:t>Deklaration einer Starter-</a:t>
            </a:r>
            <a:r>
              <a:rPr lang="de-DE" dirty="0" err="1"/>
              <a:t>Dependency</a:t>
            </a:r>
            <a:endParaRPr lang="de-DE" dirty="0"/>
          </a:p>
          <a:p>
            <a:pPr lvl="1"/>
            <a:r>
              <a:rPr lang="de-DE" dirty="0"/>
              <a:t>Annotation an Applikationsklasse</a:t>
            </a:r>
          </a:p>
          <a:p>
            <a:pPr lvl="1"/>
            <a:r>
              <a:rPr lang="de-DE" dirty="0"/>
              <a:t>Erstellung von deklarativen Interfaces, welche die gleichen Annotationen wie </a:t>
            </a:r>
            <a:r>
              <a:rPr lang="de-DE" dirty="0">
                <a:latin typeface="Consolas" panose="020B0609020204030204" pitchFamily="49" charset="0"/>
              </a:rPr>
              <a:t>@</a:t>
            </a:r>
            <a:r>
              <a:rPr lang="de-DE" dirty="0" err="1">
                <a:latin typeface="Consolas" panose="020B0609020204030204" pitchFamily="49" charset="0"/>
              </a:rPr>
              <a:t>RestController</a:t>
            </a:r>
            <a:r>
              <a:rPr lang="de-DE" dirty="0"/>
              <a:t> benutzen (nächste Folie)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31800" y="3766512"/>
            <a:ext cx="7740650" cy="954107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dependency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&lt;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groupId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org.springframework.cloud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groupId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&lt;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artifactId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&gt;spring-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cloud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-starter-</a:t>
            </a:r>
            <a:r>
              <a:rPr lang="de-DE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openfeign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artifactId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&lt;/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dependency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31800" y="2202418"/>
            <a:ext cx="7740650" cy="1169551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sz="1400" dirty="0" err="1">
                <a:solidFill>
                  <a:srgbClr val="9E880D"/>
                </a:solidFill>
                <a:latin typeface="Consolas" panose="020B0609020204030204" pitchFamily="49" charset="0"/>
              </a:rPr>
              <a:t>EnableFeignClients</a:t>
            </a:r>
            <a:br>
              <a:rPr lang="de-DE" sz="1400" dirty="0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OrderServiceApplication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de-DE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endParaRPr lang="de-DE" sz="1400" dirty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69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716886"/>
            <a:ext cx="5248069" cy="19011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Anmerkungen:</a:t>
            </a:r>
          </a:p>
          <a:p>
            <a:r>
              <a:rPr lang="de-DE" dirty="0"/>
              <a:t>es kann sinnvoll sein, die annotierten Methoden in ein gemeinsames Super-Interface auszulagern, welches von </a:t>
            </a:r>
            <a:r>
              <a:rPr lang="de-DE" dirty="0" err="1"/>
              <a:t>Feign</a:t>
            </a:r>
            <a:r>
              <a:rPr lang="de-DE" dirty="0"/>
              <a:t> und dem REST-Controller genutzt wird</a:t>
            </a:r>
          </a:p>
          <a:p>
            <a:r>
              <a:rPr lang="de-DE" dirty="0"/>
              <a:t>fraglich ist, wie man diesen Code zwischen Projekten teilt</a:t>
            </a:r>
          </a:p>
          <a:p>
            <a:r>
              <a:rPr lang="de-DE" dirty="0"/>
              <a:t>dies ist möglich, da die gleichen Annotation genutzt werden</a:t>
            </a:r>
          </a:p>
          <a:p>
            <a:r>
              <a:rPr lang="de-DE" dirty="0"/>
              <a:t>der </a:t>
            </a:r>
            <a:r>
              <a:rPr lang="de-DE" dirty="0" err="1"/>
              <a:t>FeignClient</a:t>
            </a:r>
            <a:r>
              <a:rPr lang="de-DE" dirty="0"/>
              <a:t> deklariert dann nur noch </a:t>
            </a:r>
            <a:r>
              <a:rPr lang="en-US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9E880D"/>
                </a:solidFill>
                <a:latin typeface="Consolas" panose="020B0609020204030204" pitchFamily="49" charset="0"/>
              </a:rPr>
              <a:t>FeignClient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31800" y="927881"/>
            <a:ext cx="7740650" cy="1384995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en-US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FeignClient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(name = </a:t>
            </a:r>
            <a:r>
              <a:rPr lang="en-US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67D17"/>
                </a:solidFill>
                <a:latin typeface="Consolas" panose="020B0609020204030204" pitchFamily="49" charset="0"/>
              </a:rPr>
              <a:t>productservice</a:t>
            </a:r>
            <a:r>
              <a:rPr lang="en-US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interface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ProductClient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en-US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GetMapping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(value = </a:t>
            </a:r>
            <a:r>
              <a:rPr lang="en-US" sz="1200" dirty="0">
                <a:solidFill>
                  <a:srgbClr val="067D17"/>
                </a:solidFill>
                <a:latin typeface="Consolas" panose="020B0609020204030204" pitchFamily="49" charset="0"/>
              </a:rPr>
              <a:t>"/products/{</a:t>
            </a:r>
            <a:r>
              <a:rPr lang="en-US" sz="1200" dirty="0" err="1">
                <a:solidFill>
                  <a:srgbClr val="067D17"/>
                </a:solidFill>
                <a:latin typeface="Consolas" panose="020B0609020204030204" pitchFamily="49" charset="0"/>
              </a:rPr>
              <a:t>productId</a:t>
            </a:r>
            <a:r>
              <a:rPr lang="en-US" sz="1200" dirty="0">
                <a:solidFill>
                  <a:srgbClr val="067D17"/>
                </a:solidFill>
                <a:latin typeface="Consolas" panose="020B0609020204030204" pitchFamily="49" charset="0"/>
              </a:rPr>
              <a:t>}"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Product </a:t>
            </a:r>
            <a:r>
              <a:rPr lang="en-US" sz="1200" dirty="0" err="1">
                <a:solidFill>
                  <a:srgbClr val="00627A"/>
                </a:solidFill>
                <a:latin typeface="Consolas" panose="020B0609020204030204" pitchFamily="49" charset="0"/>
              </a:rPr>
              <a:t>getProduct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en-US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PathVariable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67D17"/>
                </a:solidFill>
                <a:latin typeface="Consolas" panose="020B0609020204030204" pitchFamily="49" charset="0"/>
              </a:rPr>
              <a:t>productId</a:t>
            </a:r>
            <a:r>
              <a:rPr lang="en-US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productId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096000" y="3715524"/>
            <a:ext cx="1289370" cy="523220"/>
          </a:xfrm>
          <a:prstGeom prst="rect">
            <a:avLst/>
          </a:prstGeom>
          <a:solidFill>
            <a:srgbClr val="74CD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Interface mit @</a:t>
            </a:r>
            <a:r>
              <a:rPr lang="de-DE" sz="1400" dirty="0" err="1"/>
              <a:t>FeignClient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6532368" y="2793934"/>
            <a:ext cx="2295868" cy="523220"/>
          </a:xfrm>
          <a:prstGeom prst="rect">
            <a:avLst/>
          </a:prstGeom>
          <a:solidFill>
            <a:srgbClr val="D0F8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Interface mit @</a:t>
            </a:r>
            <a:r>
              <a:rPr lang="de-DE" sz="1400" dirty="0" err="1"/>
              <a:t>GetMapping</a:t>
            </a:r>
            <a:r>
              <a:rPr lang="de-DE" sz="1400" dirty="0"/>
              <a:t> </a:t>
            </a:r>
            <a:r>
              <a:rPr lang="de-DE" sz="1400" dirty="0" err="1"/>
              <a:t>etc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7473082" y="3715524"/>
            <a:ext cx="1539349" cy="523220"/>
          </a:xfrm>
          <a:prstGeom prst="rect">
            <a:avLst/>
          </a:prstGeom>
          <a:solidFill>
            <a:srgbClr val="C2FA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Interface mit @</a:t>
            </a:r>
            <a:r>
              <a:rPr lang="de-DE" sz="1400" dirty="0" err="1"/>
              <a:t>RestController</a:t>
            </a:r>
            <a:endParaRPr lang="de-DE" sz="1400" dirty="0"/>
          </a:p>
        </p:txBody>
      </p:sp>
      <p:cxnSp>
        <p:nvCxnSpPr>
          <p:cNvPr id="12" name="Gerade Verbindung mit Pfeil 11"/>
          <p:cNvCxnSpPr/>
          <p:nvPr/>
        </p:nvCxnSpPr>
        <p:spPr>
          <a:xfrm flipV="1">
            <a:off x="6740685" y="3317154"/>
            <a:ext cx="0" cy="39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8240563" y="3317154"/>
            <a:ext cx="0" cy="39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63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-- Konfiguration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Wahl der Implementations-Tech</a:t>
            </a:r>
          </a:p>
          <a:p>
            <a:pPr lvl="1"/>
            <a:r>
              <a:rPr lang="de-DE" dirty="0" err="1">
                <a:latin typeface="Consolas" panose="020B0609020204030204" pitchFamily="49" charset="0"/>
              </a:rPr>
              <a:t>feign.okhttp.enabled</a:t>
            </a:r>
            <a:r>
              <a:rPr lang="de-DE" dirty="0">
                <a:latin typeface="Consolas" panose="020B0609020204030204" pitchFamily="49" charset="0"/>
              </a:rPr>
              <a:t>=</a:t>
            </a:r>
            <a:r>
              <a:rPr lang="de-DE" dirty="0" err="1">
                <a:latin typeface="Consolas" panose="020B0609020204030204" pitchFamily="49" charset="0"/>
              </a:rPr>
              <a:t>true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false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r>
              <a:rPr lang="de-DE" dirty="0" err="1">
                <a:latin typeface="Consolas" panose="020B0609020204030204" pitchFamily="49" charset="0"/>
              </a:rPr>
              <a:t>feign.httpclient.enabled</a:t>
            </a:r>
            <a:r>
              <a:rPr lang="de-DE" dirty="0">
                <a:latin typeface="Consolas" panose="020B0609020204030204" pitchFamily="49" charset="0"/>
              </a:rPr>
              <a:t>=</a:t>
            </a:r>
            <a:r>
              <a:rPr lang="de-DE" dirty="0" err="1">
                <a:latin typeface="Consolas" panose="020B0609020204030204" pitchFamily="49" charset="0"/>
              </a:rPr>
              <a:t>true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false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r>
              <a:rPr lang="de-DE" dirty="0">
                <a:latin typeface="Consolas" panose="020B0609020204030204" pitchFamily="49" charset="0"/>
              </a:rPr>
              <a:t>feign.httpclient.hc5.enabled=</a:t>
            </a:r>
            <a:r>
              <a:rPr lang="de-DE" dirty="0" err="1">
                <a:latin typeface="Consolas" panose="020B0609020204030204" pitchFamily="49" charset="0"/>
              </a:rPr>
              <a:t>true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false</a:t>
            </a:r>
            <a:endParaRPr lang="de-DE" dirty="0">
              <a:latin typeface="Consolas" panose="020B0609020204030204" pitchFamily="49" charset="0"/>
            </a:endParaRPr>
          </a:p>
          <a:p>
            <a:pPr marL="216694" lvl="1" indent="0">
              <a:buNone/>
            </a:pPr>
            <a:endParaRPr lang="de-DE" dirty="0">
              <a:latin typeface="Consolas" panose="020B060902020403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8078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-- Konfiguration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4248150" cy="3961690"/>
          </a:xfrm>
        </p:spPr>
        <p:txBody>
          <a:bodyPr/>
          <a:lstStyle/>
          <a:p>
            <a:pPr marL="0" indent="0">
              <a:buNone/>
            </a:pPr>
            <a:r>
              <a:rPr lang="de-DE" sz="900" dirty="0" err="1">
                <a:latin typeface="Consolas" panose="020B0609020204030204" pitchFamily="49" charset="0"/>
              </a:rPr>
              <a:t>feign</a:t>
            </a:r>
            <a:r>
              <a:rPr lang="de-DE" sz="9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</a:t>
            </a:r>
            <a:r>
              <a:rPr lang="de-DE" sz="900" dirty="0" err="1">
                <a:latin typeface="Consolas" panose="020B0609020204030204" pitchFamily="49" charset="0"/>
              </a:rPr>
              <a:t>client</a:t>
            </a:r>
            <a:r>
              <a:rPr lang="de-DE" sz="9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</a:t>
            </a:r>
            <a:r>
              <a:rPr lang="de-DE" sz="900" dirty="0" err="1">
                <a:latin typeface="Consolas" panose="020B0609020204030204" pitchFamily="49" charset="0"/>
              </a:rPr>
              <a:t>config</a:t>
            </a:r>
            <a:r>
              <a:rPr lang="de-DE" sz="9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(</a:t>
            </a:r>
            <a:r>
              <a:rPr lang="de-DE" sz="900" dirty="0" err="1">
                <a:latin typeface="Consolas" panose="020B0609020204030204" pitchFamily="49" charset="0"/>
              </a:rPr>
              <a:t>feignName|default</a:t>
            </a:r>
            <a:r>
              <a:rPr lang="de-DE" sz="9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b="1" dirty="0" err="1">
                <a:latin typeface="Consolas" panose="020B0609020204030204" pitchFamily="49" charset="0"/>
              </a:rPr>
              <a:t>connectTimeout</a:t>
            </a:r>
            <a:r>
              <a:rPr lang="de-DE" sz="900" dirty="0">
                <a:latin typeface="Consolas" panose="020B0609020204030204" pitchFamily="49" charset="0"/>
              </a:rPr>
              <a:t>: 10000</a:t>
            </a: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b="1" dirty="0" err="1">
                <a:latin typeface="Consolas" panose="020B0609020204030204" pitchFamily="49" charset="0"/>
              </a:rPr>
              <a:t>readTimeout</a:t>
            </a:r>
            <a:r>
              <a:rPr lang="de-DE" sz="900" dirty="0">
                <a:latin typeface="Consolas" panose="020B0609020204030204" pitchFamily="49" charset="0"/>
              </a:rPr>
              <a:t>: 60000</a:t>
            </a: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dirty="0" err="1">
                <a:latin typeface="Consolas" panose="020B0609020204030204" pitchFamily="49" charset="0"/>
              </a:rPr>
              <a:t>loggerLevel</a:t>
            </a:r>
            <a:r>
              <a:rPr lang="de-DE" sz="900" dirty="0">
                <a:latin typeface="Consolas" panose="020B0609020204030204" pitchFamily="49" charset="0"/>
              </a:rPr>
              <a:t>: </a:t>
            </a:r>
            <a:r>
              <a:rPr lang="de-DE" sz="900" dirty="0" err="1">
                <a:latin typeface="Consolas" panose="020B0609020204030204" pitchFamily="49" charset="0"/>
              </a:rPr>
              <a:t>full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b="1" dirty="0" err="1">
                <a:latin typeface="Consolas" panose="020B0609020204030204" pitchFamily="49" charset="0"/>
              </a:rPr>
              <a:t>errorDecoder</a:t>
            </a:r>
            <a:r>
              <a:rPr lang="de-DE" sz="900" dirty="0">
                <a:latin typeface="Consolas" panose="020B0609020204030204" pitchFamily="49" charset="0"/>
              </a:rPr>
              <a:t>: </a:t>
            </a:r>
            <a:r>
              <a:rPr lang="de-DE" sz="900" dirty="0" err="1">
                <a:latin typeface="Consolas" panose="020B0609020204030204" pitchFamily="49" charset="0"/>
              </a:rPr>
              <a:t>com.example.SimpleErrorDecoder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dirty="0" err="1">
                <a:latin typeface="Consolas" panose="020B0609020204030204" pitchFamily="49" charset="0"/>
              </a:rPr>
              <a:t>retryer</a:t>
            </a:r>
            <a:r>
              <a:rPr lang="de-DE" sz="900" dirty="0">
                <a:latin typeface="Consolas" panose="020B0609020204030204" pitchFamily="49" charset="0"/>
              </a:rPr>
              <a:t>: </a:t>
            </a:r>
            <a:r>
              <a:rPr lang="de-DE" sz="900" dirty="0" err="1">
                <a:latin typeface="Consolas" panose="020B0609020204030204" pitchFamily="49" charset="0"/>
              </a:rPr>
              <a:t>com.example.SimpleRetryer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dirty="0" err="1">
                <a:latin typeface="Consolas" panose="020B0609020204030204" pitchFamily="49" charset="0"/>
              </a:rPr>
              <a:t>defaultQueryParameters</a:t>
            </a:r>
            <a:r>
              <a:rPr lang="de-DE" sz="9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    </a:t>
            </a:r>
            <a:r>
              <a:rPr lang="de-DE" sz="900" dirty="0" err="1">
                <a:latin typeface="Consolas" panose="020B0609020204030204" pitchFamily="49" charset="0"/>
              </a:rPr>
              <a:t>query</a:t>
            </a:r>
            <a:r>
              <a:rPr lang="de-DE" sz="900" dirty="0">
                <a:latin typeface="Consolas" panose="020B0609020204030204" pitchFamily="49" charset="0"/>
              </a:rPr>
              <a:t>: </a:t>
            </a:r>
            <a:r>
              <a:rPr lang="de-DE" sz="900" dirty="0" err="1">
                <a:latin typeface="Consolas" panose="020B0609020204030204" pitchFamily="49" charset="0"/>
              </a:rPr>
              <a:t>queryValue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dirty="0" err="1">
                <a:latin typeface="Consolas" panose="020B0609020204030204" pitchFamily="49" charset="0"/>
              </a:rPr>
              <a:t>defaultRequestHeaders</a:t>
            </a:r>
            <a:r>
              <a:rPr lang="de-DE" sz="9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    </a:t>
            </a:r>
            <a:r>
              <a:rPr lang="de-DE" sz="900" dirty="0" err="1">
                <a:latin typeface="Consolas" panose="020B0609020204030204" pitchFamily="49" charset="0"/>
              </a:rPr>
              <a:t>header</a:t>
            </a:r>
            <a:r>
              <a:rPr lang="de-DE" sz="900" dirty="0">
                <a:latin typeface="Consolas" panose="020B0609020204030204" pitchFamily="49" charset="0"/>
              </a:rPr>
              <a:t>: </a:t>
            </a:r>
            <a:r>
              <a:rPr lang="de-DE" sz="900" dirty="0" err="1">
                <a:latin typeface="Consolas" panose="020B0609020204030204" pitchFamily="49" charset="0"/>
              </a:rPr>
              <a:t>headerValue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b="1" dirty="0" err="1">
                <a:latin typeface="Consolas" panose="020B0609020204030204" pitchFamily="49" charset="0"/>
              </a:rPr>
              <a:t>requestInterceptors</a:t>
            </a:r>
            <a:r>
              <a:rPr lang="de-DE" sz="9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    - </a:t>
            </a:r>
            <a:r>
              <a:rPr lang="de-DE" sz="900" dirty="0" err="1">
                <a:latin typeface="Consolas" panose="020B0609020204030204" pitchFamily="49" charset="0"/>
              </a:rPr>
              <a:t>com.example.FooRequestInterceptor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    - </a:t>
            </a:r>
            <a:r>
              <a:rPr lang="de-DE" sz="900" dirty="0" err="1">
                <a:latin typeface="Consolas" panose="020B0609020204030204" pitchFamily="49" charset="0"/>
              </a:rPr>
              <a:t>com.example.BarRequestInterceptor</a:t>
            </a:r>
            <a:endParaRPr lang="de-DE" sz="900" dirty="0">
              <a:latin typeface="Consolas" panose="020B0609020204030204" pitchFamily="49" charset="0"/>
            </a:endParaRP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 txBox="1">
            <a:spLocks/>
          </p:cNvSpPr>
          <p:nvPr/>
        </p:nvSpPr>
        <p:spPr>
          <a:xfrm>
            <a:off x="4479902" y="882963"/>
            <a:ext cx="4374648" cy="37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06" indent="-202406" algn="l" defTabSz="685800" rtl="0" eaLnBrk="1" latinLnBrk="0" hangingPunct="1">
              <a:spcBef>
                <a:spcPts val="45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813" indent="-18811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781" indent="-13096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704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900" dirty="0" err="1">
                <a:latin typeface="Consolas" panose="020B0609020204030204" pitchFamily="49" charset="0"/>
              </a:rPr>
              <a:t>feign</a:t>
            </a:r>
            <a:r>
              <a:rPr lang="de-DE" sz="9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Wingdings" pitchFamily="2" charset="2"/>
              <a:buNone/>
            </a:pPr>
            <a:r>
              <a:rPr lang="de-DE" sz="900" dirty="0">
                <a:latin typeface="Consolas" panose="020B0609020204030204" pitchFamily="49" charset="0"/>
              </a:rPr>
              <a:t>    </a:t>
            </a:r>
            <a:r>
              <a:rPr lang="de-DE" sz="900" dirty="0" err="1">
                <a:latin typeface="Consolas" panose="020B0609020204030204" pitchFamily="49" charset="0"/>
              </a:rPr>
              <a:t>client</a:t>
            </a:r>
            <a:r>
              <a:rPr lang="de-DE" sz="9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Wingdings" pitchFamily="2" charset="2"/>
              <a:buNone/>
            </a:pPr>
            <a:r>
              <a:rPr lang="de-DE" sz="900" dirty="0">
                <a:latin typeface="Consolas" panose="020B0609020204030204" pitchFamily="49" charset="0"/>
              </a:rPr>
              <a:t>        </a:t>
            </a:r>
            <a:r>
              <a:rPr lang="de-DE" sz="900" dirty="0" err="1">
                <a:latin typeface="Consolas" panose="020B0609020204030204" pitchFamily="49" charset="0"/>
              </a:rPr>
              <a:t>config</a:t>
            </a:r>
            <a:r>
              <a:rPr lang="de-DE" sz="9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(</a:t>
            </a:r>
            <a:r>
              <a:rPr lang="de-DE" sz="900" dirty="0" err="1">
                <a:latin typeface="Consolas" panose="020B0609020204030204" pitchFamily="49" charset="0"/>
              </a:rPr>
              <a:t>feignName|default</a:t>
            </a:r>
            <a:r>
              <a:rPr lang="de-DE" sz="9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Font typeface="Wingdings" pitchFamily="2" charset="2"/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decode404: </a:t>
            </a:r>
            <a:r>
              <a:rPr lang="de-DE" sz="900" dirty="0" err="1">
                <a:latin typeface="Consolas" panose="020B0609020204030204" pitchFamily="49" charset="0"/>
              </a:rPr>
              <a:t>false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dirty="0" err="1">
                <a:latin typeface="Consolas" panose="020B0609020204030204" pitchFamily="49" charset="0"/>
              </a:rPr>
              <a:t>encoder</a:t>
            </a:r>
            <a:r>
              <a:rPr lang="de-DE" sz="900" dirty="0">
                <a:latin typeface="Consolas" panose="020B0609020204030204" pitchFamily="49" charset="0"/>
              </a:rPr>
              <a:t>: </a:t>
            </a:r>
            <a:r>
              <a:rPr lang="de-DE" sz="900" dirty="0" err="1">
                <a:latin typeface="Consolas" panose="020B0609020204030204" pitchFamily="49" charset="0"/>
              </a:rPr>
              <a:t>com.example.SimpleEncoder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dirty="0" err="1">
                <a:latin typeface="Consolas" panose="020B0609020204030204" pitchFamily="49" charset="0"/>
              </a:rPr>
              <a:t>decoder</a:t>
            </a:r>
            <a:r>
              <a:rPr lang="de-DE" sz="900" dirty="0">
                <a:latin typeface="Consolas" panose="020B0609020204030204" pitchFamily="49" charset="0"/>
              </a:rPr>
              <a:t>: </a:t>
            </a:r>
            <a:r>
              <a:rPr lang="de-DE" sz="900" dirty="0" err="1">
                <a:latin typeface="Consolas" panose="020B0609020204030204" pitchFamily="49" charset="0"/>
              </a:rPr>
              <a:t>com.example.SimpleDecoder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dirty="0" err="1">
                <a:latin typeface="Consolas" panose="020B0609020204030204" pitchFamily="49" charset="0"/>
              </a:rPr>
              <a:t>contract</a:t>
            </a:r>
            <a:r>
              <a:rPr lang="de-DE" sz="900" dirty="0">
                <a:latin typeface="Consolas" panose="020B0609020204030204" pitchFamily="49" charset="0"/>
              </a:rPr>
              <a:t>: </a:t>
            </a:r>
            <a:r>
              <a:rPr lang="de-DE" sz="900" dirty="0" err="1">
                <a:latin typeface="Consolas" panose="020B0609020204030204" pitchFamily="49" charset="0"/>
              </a:rPr>
              <a:t>com.example.SimpleContract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dirty="0" err="1">
                <a:latin typeface="Consolas" panose="020B0609020204030204" pitchFamily="49" charset="0"/>
              </a:rPr>
              <a:t>capabilities</a:t>
            </a:r>
            <a:r>
              <a:rPr lang="de-DE" sz="9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Wingdings" pitchFamily="2" charset="2"/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    - </a:t>
            </a:r>
            <a:r>
              <a:rPr lang="de-DE" sz="900" dirty="0" err="1">
                <a:latin typeface="Consolas" panose="020B0609020204030204" pitchFamily="49" charset="0"/>
              </a:rPr>
              <a:t>com.example.FooCapability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    - </a:t>
            </a:r>
            <a:r>
              <a:rPr lang="de-DE" sz="900" dirty="0" err="1">
                <a:latin typeface="Consolas" panose="020B0609020204030204" pitchFamily="49" charset="0"/>
              </a:rPr>
              <a:t>com.example.BarCapability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dirty="0" err="1">
                <a:latin typeface="Consolas" panose="020B0609020204030204" pitchFamily="49" charset="0"/>
              </a:rPr>
              <a:t>queryMapEncoder</a:t>
            </a:r>
            <a:r>
              <a:rPr lang="de-DE" sz="900" dirty="0">
                <a:latin typeface="Consolas" panose="020B0609020204030204" pitchFamily="49" charset="0"/>
              </a:rPr>
              <a:t>: </a:t>
            </a:r>
            <a:r>
              <a:rPr lang="de-DE" sz="900" dirty="0" err="1">
                <a:latin typeface="Consolas" panose="020B0609020204030204" pitchFamily="49" charset="0"/>
              </a:rPr>
              <a:t>com.example.SimpleQueryMapEncoder</a:t>
            </a:r>
            <a:endParaRPr lang="de-DE" sz="900" dirty="0">
              <a:latin typeface="Consolas" panose="020B0609020204030204" pitchFamily="49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de-DE" sz="900" dirty="0">
                <a:latin typeface="Consolas" panose="020B0609020204030204" pitchFamily="49" charset="0"/>
              </a:rPr>
              <a:t>                </a:t>
            </a:r>
            <a:r>
              <a:rPr lang="de-DE" sz="900" b="1" dirty="0" err="1">
                <a:latin typeface="Consolas" panose="020B0609020204030204" pitchFamily="49" charset="0"/>
              </a:rPr>
              <a:t>metrics.enabled</a:t>
            </a:r>
            <a:r>
              <a:rPr lang="de-DE" sz="900" dirty="0">
                <a:latin typeface="Consolas" panose="020B0609020204030204" pitchFamily="49" charset="0"/>
              </a:rPr>
              <a:t>: </a:t>
            </a:r>
            <a:r>
              <a:rPr lang="de-DE" sz="900" dirty="0" err="1">
                <a:latin typeface="Consolas" panose="020B0609020204030204" pitchFamily="49" charset="0"/>
              </a:rPr>
              <a:t>false</a:t>
            </a:r>
            <a:endParaRPr lang="de-DE" sz="9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28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23850" y="882963"/>
            <a:ext cx="3590308" cy="3780000"/>
          </a:xfrm>
        </p:spPr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@</a:t>
            </a:r>
            <a:r>
              <a:rPr lang="de-DE" dirty="0" err="1">
                <a:latin typeface="Consolas" panose="020B0609020204030204" pitchFamily="49" charset="0"/>
              </a:rPr>
              <a:t>FeignClient</a:t>
            </a:r>
            <a:r>
              <a:rPr lang="de-DE" dirty="0">
                <a:latin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</a:rPr>
              <a:t>fallback</a:t>
            </a:r>
            <a:r>
              <a:rPr lang="de-DE" dirty="0">
                <a:latin typeface="Consolas" panose="020B0609020204030204" pitchFamily="49" charset="0"/>
              </a:rPr>
              <a:t>=..)</a:t>
            </a:r>
          </a:p>
          <a:p>
            <a:r>
              <a:rPr lang="de-DE" dirty="0">
                <a:latin typeface="Consolas" panose="020B0609020204030204" pitchFamily="49" charset="0"/>
              </a:rPr>
              <a:t>@</a:t>
            </a:r>
            <a:r>
              <a:rPr lang="de-DE" dirty="0" err="1">
                <a:latin typeface="Consolas" panose="020B0609020204030204" pitchFamily="49" charset="0"/>
              </a:rPr>
              <a:t>FeignClient</a:t>
            </a:r>
            <a:r>
              <a:rPr lang="de-DE" dirty="0">
                <a:latin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</a:rPr>
              <a:t>fallbackFactory</a:t>
            </a:r>
            <a:r>
              <a:rPr lang="de-DE" dirty="0">
                <a:latin typeface="Consolas" panose="020B0609020204030204" pitchFamily="49" charset="0"/>
              </a:rPr>
              <a:t>=..)</a:t>
            </a:r>
          </a:p>
          <a:p>
            <a:r>
              <a:rPr lang="de-DE" dirty="0" err="1">
                <a:latin typeface="Consolas" panose="020B0609020204030204" pitchFamily="49" charset="0"/>
              </a:rPr>
              <a:t>ErrorDecoder</a:t>
            </a:r>
            <a:r>
              <a:rPr lang="de-DE" dirty="0"/>
              <a:t> Implementation</a:t>
            </a:r>
          </a:p>
          <a:p>
            <a:r>
              <a:rPr lang="de-DE" dirty="0" err="1"/>
              <a:t>try</a:t>
            </a:r>
            <a:r>
              <a:rPr lang="de-DE" dirty="0"/>
              <a:t>/catch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https://medium.com/javarevisited/handling-http-client-errors-with-feign-and-hystrix-523e2dd8eb35</a:t>
            </a:r>
            <a:endParaRPr lang="de-DE" dirty="0"/>
          </a:p>
          <a:p>
            <a:r>
              <a:rPr lang="de-DE" dirty="0">
                <a:hlinkClick r:id="rId3"/>
              </a:rPr>
              <a:t>https://arnoldgalovics.com/feign-error-handling/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94" y="882963"/>
            <a:ext cx="3062607" cy="38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96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4968150" cy="3780000"/>
          </a:xfrm>
        </p:spPr>
        <p:txBody>
          <a:bodyPr/>
          <a:lstStyle/>
          <a:p>
            <a:r>
              <a:rPr lang="de-DE" dirty="0"/>
              <a:t>Bitte führen Sie nun die Übung E) aus der EXERCISES.md Datei durch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2444D6-E6C1-4D56-DD8A-72ADD686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882963"/>
            <a:ext cx="31718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49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49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Preflight</a:t>
            </a:r>
            <a:r>
              <a:rPr lang="de-DE" dirty="0"/>
              <a:t>-Check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/>
              <a:t>Es werden folgende Tools benötigt, deren Vorhandensein und Version bitte auf der Kommandozeile prüfen:</a:t>
            </a:r>
          </a:p>
          <a:p>
            <a:pPr lvl="0"/>
            <a:r>
              <a:rPr lang="de-DE" dirty="0" err="1">
                <a:latin typeface="Consolas" panose="020B0609020204030204" pitchFamily="49" charset="0"/>
              </a:rPr>
              <a:t>java</a:t>
            </a:r>
            <a:r>
              <a:rPr lang="de-DE" dirty="0">
                <a:latin typeface="Consolas" panose="020B0609020204030204" pitchFamily="49" charset="0"/>
              </a:rPr>
              <a:t> -version</a:t>
            </a:r>
          </a:p>
          <a:p>
            <a:pPr lvl="0"/>
            <a:r>
              <a:rPr lang="de-DE" dirty="0">
                <a:latin typeface="Consolas" panose="020B0609020204030204" pitchFamily="49" charset="0"/>
              </a:rPr>
              <a:t>git --version</a:t>
            </a:r>
          </a:p>
          <a:p>
            <a:pPr lvl="0"/>
            <a:r>
              <a:rPr lang="de-DE" dirty="0" err="1">
                <a:latin typeface="Consolas" panose="020B0609020204030204" pitchFamily="49" charset="0"/>
              </a:rPr>
              <a:t>mvn</a:t>
            </a:r>
            <a:r>
              <a:rPr lang="de-DE" dirty="0">
                <a:latin typeface="Consolas" panose="020B0609020204030204" pitchFamily="49" charset="0"/>
              </a:rPr>
              <a:t> -version (optional)</a:t>
            </a:r>
          </a:p>
          <a:p>
            <a:pPr lvl="0"/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--version</a:t>
            </a:r>
          </a:p>
          <a:p>
            <a:pPr lvl="0"/>
            <a:endParaRPr lang="de-DE" dirty="0"/>
          </a:p>
          <a:p>
            <a:pPr marL="0" indent="0">
              <a:buNone/>
            </a:pPr>
            <a:r>
              <a:rPr lang="de-DE" dirty="0"/>
              <a:t>Benötigte Versionen sind:</a:t>
            </a:r>
          </a:p>
          <a:p>
            <a:r>
              <a:rPr lang="de-DE" dirty="0"/>
              <a:t>Java 11 oder höher</a:t>
            </a:r>
          </a:p>
          <a:p>
            <a:pPr marL="0" lvl="0" indent="0">
              <a:buNone/>
            </a:pP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276126-A2EE-4818-DBCE-DB2C8A80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Möglichkeit 1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Erstellung einer Bean-Factory für </a:t>
            </a:r>
            <a:r>
              <a:rPr lang="de-DE" dirty="0" err="1"/>
              <a:t>reactive</a:t>
            </a:r>
            <a:r>
              <a:rPr lang="de-DE" dirty="0"/>
              <a:t> </a:t>
            </a:r>
            <a:r>
              <a:rPr lang="de-DE" dirty="0" err="1"/>
              <a:t>WebClients</a:t>
            </a:r>
            <a:endParaRPr lang="de-DE" dirty="0"/>
          </a:p>
          <a:p>
            <a:r>
              <a:rPr lang="de-DE" dirty="0"/>
              <a:t>benötigt eine </a:t>
            </a:r>
            <a:r>
              <a:rPr lang="de-DE" dirty="0" err="1">
                <a:latin typeface="Consolas" panose="020B0609020204030204" pitchFamily="49" charset="0"/>
              </a:rPr>
              <a:t>ServiceInstanceListSupplier</a:t>
            </a:r>
            <a:r>
              <a:rPr lang="de-DE" dirty="0"/>
              <a:t> Bean oder einen </a:t>
            </a:r>
            <a:r>
              <a:rPr lang="de-DE" dirty="0" err="1">
                <a:latin typeface="Consolas" panose="020B0609020204030204" pitchFamily="49" charset="0"/>
              </a:rPr>
              <a:t>DiscoveryClient</a:t>
            </a:r>
            <a:r>
              <a:rPr lang="de-DE" dirty="0"/>
              <a:t> (dies ist der Fall wenn Service Discovery genutzt wird)</a:t>
            </a:r>
          </a:p>
          <a:p>
            <a:r>
              <a:rPr lang="de-DE" dirty="0" err="1"/>
              <a:t>Balancing</a:t>
            </a:r>
            <a:r>
              <a:rPr lang="de-DE" dirty="0"/>
              <a:t>-Strategie via </a:t>
            </a:r>
            <a:r>
              <a:rPr lang="de-DE" dirty="0" err="1">
                <a:latin typeface="Consolas" panose="020B0609020204030204" pitchFamily="49" charset="0"/>
              </a:rPr>
              <a:t>ReactorLoadBalancer</a:t>
            </a:r>
            <a:r>
              <a:rPr lang="de-DE" dirty="0"/>
              <a:t> Implementierungen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800" y="2571750"/>
            <a:ext cx="7740650" cy="2123658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Configuration</a:t>
            </a:r>
            <a:b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LoadBalancerClient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name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067D17"/>
                </a:solidFill>
                <a:latin typeface="Consolas" panose="020B0609020204030204" pitchFamily="49" charset="0"/>
              </a:rPr>
              <a:t>say-hello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configuration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ServiceListConfiguration.</a:t>
            </a: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2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2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WebClientConfig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LoadBalanced</a:t>
            </a:r>
            <a:b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  <a:t>    @Bean</a:t>
            </a:r>
            <a:b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WebClient.Builder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627A"/>
                </a:solidFill>
                <a:latin typeface="Consolas" panose="020B0609020204030204" pitchFamily="49" charset="0"/>
              </a:rPr>
              <a:t>webClientBuilder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WebClient.builder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6928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Möglichkeit 2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Verwendung von </a:t>
            </a:r>
            <a:r>
              <a:rPr lang="de-DE" dirty="0" err="1"/>
              <a:t>OpenFeign</a:t>
            </a:r>
            <a:r>
              <a:rPr lang="de-DE" dirty="0"/>
              <a:t> wird automatisch </a:t>
            </a:r>
            <a:r>
              <a:rPr lang="de-DE" dirty="0" err="1"/>
              <a:t>load-balancing</a:t>
            </a:r>
            <a:r>
              <a:rPr lang="de-DE" dirty="0"/>
              <a:t> genutzt</a:t>
            </a:r>
          </a:p>
          <a:p>
            <a:r>
              <a:rPr lang="de-DE" dirty="0"/>
              <a:t>Der Name des </a:t>
            </a:r>
            <a:r>
              <a:rPr lang="de-DE" dirty="0" err="1"/>
              <a:t>FeignClients</a:t>
            </a:r>
            <a:r>
              <a:rPr lang="de-DE" dirty="0"/>
              <a:t> wird als Applikationsname bei der Service-Discovery genutzt</a:t>
            </a:r>
          </a:p>
          <a:p>
            <a:r>
              <a:rPr lang="de-DE" dirty="0"/>
              <a:t>Die Konfiguration erfolgt analog wie zuvor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31800" y="2571750"/>
            <a:ext cx="7740650" cy="2123658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FeignClient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name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067D17"/>
                </a:solidFill>
                <a:latin typeface="Consolas" panose="020B0609020204030204" pitchFamily="49" charset="0"/>
              </a:rPr>
              <a:t>productservice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LoadBalancerClient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name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067D17"/>
                </a:solidFill>
                <a:latin typeface="Consolas" panose="020B0609020204030204" pitchFamily="49" charset="0"/>
              </a:rPr>
              <a:t>productservice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configuration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ServiceListConfiguration.</a:t>
            </a: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2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interface</a:t>
            </a:r>
            <a:r>
              <a:rPr lang="de-DE" sz="12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ProductClient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RequestMapping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method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RequestMethod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de-DE" sz="1200" i="1" dirty="0" err="1">
                <a:solidFill>
                  <a:srgbClr val="871094"/>
                </a:solidFill>
                <a:latin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value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"/</a:t>
            </a:r>
            <a:r>
              <a:rPr lang="de-DE" sz="1200" dirty="0" err="1">
                <a:solidFill>
                  <a:srgbClr val="067D17"/>
                </a:solidFill>
                <a:latin typeface="Consolas" panose="020B0609020204030204" pitchFamily="49" charset="0"/>
              </a:rPr>
              <a:t>products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/{</a:t>
            </a:r>
            <a:r>
              <a:rPr lang="de-DE" sz="1200" dirty="0" err="1">
                <a:solidFill>
                  <a:srgbClr val="067D17"/>
                </a:solidFill>
                <a:latin typeface="Consolas" panose="020B0609020204030204" pitchFamily="49" charset="0"/>
              </a:rPr>
              <a:t>productId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}"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627A"/>
                </a:solidFill>
                <a:latin typeface="Consolas" panose="020B0609020204030204" pitchFamily="49" charset="0"/>
              </a:rPr>
              <a:t>getProduct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PathVariable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067D17"/>
                </a:solidFill>
                <a:latin typeface="Consolas" panose="020B0609020204030204" pitchFamily="49" charset="0"/>
              </a:rPr>
              <a:t>productId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productId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sz="1200" dirty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069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4968150" cy="3780000"/>
          </a:xfrm>
        </p:spPr>
        <p:txBody>
          <a:bodyPr/>
          <a:lstStyle/>
          <a:p>
            <a:r>
              <a:rPr lang="de-DE" dirty="0"/>
              <a:t>Bitte führen Sie nun die Übung F) aus der EXERCISES.md Datei durch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2444D6-E6C1-4D56-DD8A-72ADD686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882963"/>
            <a:ext cx="31718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08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Distributed Tracing mit </a:t>
            </a:r>
            <a:r>
              <a:rPr lang="de-DE" dirty="0" err="1"/>
              <a:t>Sleuth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105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8424150" cy="3780000"/>
          </a:xfrm>
        </p:spPr>
        <p:txBody>
          <a:bodyPr/>
          <a:lstStyle/>
          <a:p>
            <a:r>
              <a:rPr lang="de-DE" dirty="0"/>
              <a:t>erhöht das </a:t>
            </a:r>
            <a:r>
              <a:rPr lang="de-DE" b="1" dirty="0"/>
              <a:t>Verständnis über Abläufe</a:t>
            </a:r>
            <a:r>
              <a:rPr lang="de-DE" dirty="0"/>
              <a:t> in verteilten Systemen</a:t>
            </a:r>
          </a:p>
          <a:p>
            <a:r>
              <a:rPr lang="de-DE" dirty="0"/>
              <a:t>in komplexen System ein essentieller Bestandteil, um Fehlersuche überhaupt zu ermöglichen</a:t>
            </a:r>
          </a:p>
        </p:txBody>
      </p:sp>
    </p:spTree>
    <p:extLst>
      <p:ext uri="{BB962C8B-B14F-4D97-AF65-F5344CB8AC3E}">
        <p14:creationId xmlns:p14="http://schemas.microsoft.com/office/powerpoint/2010/main" val="411860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2664150" cy="3780000"/>
          </a:xfrm>
        </p:spPr>
        <p:txBody>
          <a:bodyPr/>
          <a:lstStyle/>
          <a:p>
            <a:r>
              <a:rPr lang="de-DE" b="1" dirty="0"/>
              <a:t>Trace</a:t>
            </a:r>
            <a:r>
              <a:rPr lang="de-DE" dirty="0"/>
              <a:t>: ein angestoßener Geschäftsprozess, dieser aggregiert mehrere Spans in einer Baumstruktur</a:t>
            </a:r>
          </a:p>
          <a:p>
            <a:r>
              <a:rPr lang="de-DE" b="1" dirty="0"/>
              <a:t>Span</a:t>
            </a:r>
            <a:r>
              <a:rPr lang="de-DE" dirty="0"/>
              <a:t>: eine Aufgabe innerhalb eines Prozesses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5E48C5-210A-9546-A14F-03FD147A1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67" y="1555029"/>
            <a:ext cx="5575657" cy="32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8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092322"/>
            <a:ext cx="8343900" cy="612001"/>
          </a:xfrm>
          <a:solidFill>
            <a:srgbClr val="F7FBF7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2022-07-15 13:30:30.923  INFO [</a:t>
            </a:r>
            <a:r>
              <a:rPr lang="de-DE" b="1" dirty="0">
                <a:latin typeface="Consolas" panose="020B0609020204030204" pitchFamily="49" charset="0"/>
              </a:rPr>
              <a:t>productservice,c696ea77e08ce1fd,c696ea77e08ce1fd</a:t>
            </a:r>
            <a:r>
              <a:rPr lang="de-DE" dirty="0">
                <a:latin typeface="Consolas" panose="020B0609020204030204" pitchFamily="49" charset="0"/>
              </a:rPr>
              <a:t>] </a:t>
            </a:r>
            <a:br>
              <a:rPr lang="de-DE" dirty="0">
                <a:latin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</a:rPr>
              <a:t>   17492 --- [nio-8081-exec-3] </a:t>
            </a:r>
            <a:r>
              <a:rPr lang="de-DE" dirty="0" err="1">
                <a:latin typeface="Consolas" panose="020B0609020204030204" pitchFamily="49" charset="0"/>
              </a:rPr>
              <a:t>t.springcloud.product.ProductService</a:t>
            </a:r>
            <a:r>
              <a:rPr lang="de-DE" dirty="0">
                <a:latin typeface="Consolas" panose="020B0609020204030204" pitchFamily="49" charset="0"/>
              </a:rPr>
              <a:t>: </a:t>
            </a:r>
            <a:r>
              <a:rPr lang="de-DE" dirty="0" err="1">
                <a:latin typeface="Consolas" panose="020B0609020204030204" pitchFamily="49" charset="0"/>
              </a:rPr>
              <a:t>Blahblah</a:t>
            </a:r>
            <a:endParaRPr lang="de-DE" dirty="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F5C6B6C2-CBC0-8CEA-BA46-41FD830AF468}"/>
              </a:ext>
            </a:extLst>
          </p:cNvPr>
          <p:cNvSpPr txBox="1">
            <a:spLocks/>
          </p:cNvSpPr>
          <p:nvPr/>
        </p:nvSpPr>
        <p:spPr>
          <a:xfrm>
            <a:off x="476250" y="1035363"/>
            <a:ext cx="8496300" cy="829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06" indent="-202406" algn="l" defTabSz="685800" rtl="0" eaLnBrk="1" latinLnBrk="0" hangingPunct="1">
              <a:spcBef>
                <a:spcPts val="45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813" indent="-18811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781" indent="-13096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704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Dependency</a:t>
            </a:r>
            <a:r>
              <a:rPr lang="de-DE" dirty="0"/>
              <a:t> "</a:t>
            </a:r>
            <a:r>
              <a:rPr lang="de-DE" dirty="0" err="1"/>
              <a:t>org.springframework.cloud</a:t>
            </a:r>
            <a:r>
              <a:rPr lang="de-DE" dirty="0"/>
              <a:t> : spring-</a:t>
            </a:r>
            <a:r>
              <a:rPr lang="de-DE" dirty="0" err="1"/>
              <a:t>cloud</a:t>
            </a:r>
            <a:r>
              <a:rPr lang="de-DE" dirty="0"/>
              <a:t>-starter-</a:t>
            </a:r>
            <a:r>
              <a:rPr lang="de-DE" dirty="0" err="1"/>
              <a:t>sleuth</a:t>
            </a:r>
            <a:r>
              <a:rPr lang="de-DE" dirty="0"/>
              <a:t>"</a:t>
            </a:r>
          </a:p>
          <a:p>
            <a:r>
              <a:rPr lang="de-DE" dirty="0"/>
              <a:t>Log Ausgaben werden nun automatisch um Anwendungsname, Trace-</a:t>
            </a:r>
            <a:r>
              <a:rPr lang="de-DE" dirty="0" err="1"/>
              <a:t>Id</a:t>
            </a:r>
            <a:r>
              <a:rPr lang="de-DE" dirty="0"/>
              <a:t> und Span-</a:t>
            </a:r>
            <a:r>
              <a:rPr lang="de-DE" dirty="0" err="1"/>
              <a:t>Id</a:t>
            </a:r>
            <a:r>
              <a:rPr lang="de-DE" dirty="0"/>
              <a:t> erweitert:</a:t>
            </a:r>
          </a:p>
        </p:txBody>
      </p:sp>
    </p:spTree>
    <p:extLst>
      <p:ext uri="{BB962C8B-B14F-4D97-AF65-F5344CB8AC3E}">
        <p14:creationId xmlns:p14="http://schemas.microsoft.com/office/powerpoint/2010/main" val="528127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092323"/>
            <a:ext cx="8343900" cy="1091632"/>
          </a:xfrm>
          <a:solidFill>
            <a:srgbClr val="F7FBF7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dirty="0" err="1">
                <a:solidFill>
                  <a:srgbClr val="9E880D"/>
                </a:solidFill>
                <a:latin typeface="Consolas" panose="020B0609020204030204" pitchFamily="49" charset="0"/>
              </a:rPr>
              <a:t>NewSpan</a:t>
            </a:r>
            <a:r>
              <a:rPr lang="de-DE" dirty="0">
                <a:solidFill>
                  <a:srgbClr val="9E880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9E880D"/>
                </a:solidFill>
                <a:latin typeface="Consolas" panose="020B0609020204030204" pitchFamily="49" charset="0"/>
              </a:rPr>
              <a:t>name</a:t>
            </a:r>
            <a:r>
              <a:rPr lang="de-DE" dirty="0">
                <a:solidFill>
                  <a:srgbClr val="9E880D"/>
                </a:solidFill>
                <a:latin typeface="Consolas" panose="020B0609020204030204" pitchFamily="49" charset="0"/>
              </a:rPr>
              <a:t>="</a:t>
            </a:r>
            <a:r>
              <a:rPr lang="de-DE" dirty="0" err="1">
                <a:solidFill>
                  <a:srgbClr val="9E880D"/>
                </a:solidFill>
                <a:latin typeface="Consolas" panose="020B0609020204030204" pitchFamily="49" charset="0"/>
              </a:rPr>
              <a:t>getting-some-product</a:t>
            </a:r>
            <a:r>
              <a:rPr lang="de-DE" dirty="0">
                <a:solidFill>
                  <a:srgbClr val="9E880D"/>
                </a:solidFill>
                <a:latin typeface="Consolas" panose="020B0609020204030204" pitchFamily="49" charset="0"/>
              </a:rPr>
              <a:t>")</a:t>
            </a:r>
            <a:br>
              <a:rPr lang="de-DE" dirty="0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de-DE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27A"/>
                </a:solidFill>
                <a:latin typeface="Consolas" panose="020B0609020204030204" pitchFamily="49" charset="0"/>
              </a:rPr>
              <a:t>getProduct</a:t>
            </a:r>
            <a:r>
              <a:rPr lang="de-DE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de-DE" dirty="0" err="1">
                <a:solidFill>
                  <a:srgbClr val="080808"/>
                </a:solidFill>
                <a:latin typeface="Consolas" panose="020B0609020204030204" pitchFamily="49" charset="0"/>
              </a:rPr>
              <a:t>productId</a:t>
            </a:r>
            <a:r>
              <a:rPr lang="de-DE" dirty="0">
                <a:solidFill>
                  <a:srgbClr val="080808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dirty="0">
                <a:solidFill>
                  <a:srgbClr val="080808"/>
                </a:solidFill>
                <a:latin typeface="Consolas" panose="020B0609020204030204" pitchFamily="49" charset="0"/>
              </a:rPr>
              <a:t>    ...</a:t>
            </a:r>
            <a:br>
              <a:rPr lang="de-DE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F5C6B6C2-CBC0-8CEA-BA46-41FD830AF468}"/>
              </a:ext>
            </a:extLst>
          </p:cNvPr>
          <p:cNvSpPr txBox="1">
            <a:spLocks/>
          </p:cNvSpPr>
          <p:nvPr/>
        </p:nvSpPr>
        <p:spPr>
          <a:xfrm>
            <a:off x="476250" y="1035363"/>
            <a:ext cx="8496300" cy="829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2406" indent="-202406" algn="l" defTabSz="685800" rtl="0" eaLnBrk="1" latinLnBrk="0" hangingPunct="1">
              <a:spcBef>
                <a:spcPts val="45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813" indent="-18811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781" indent="-130969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704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-136922" algn="l" defTabSz="685800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Mittels </a:t>
            </a:r>
            <a:r>
              <a:rPr lang="de-DE" dirty="0">
                <a:latin typeface="Consolas" panose="020B0609020204030204" pitchFamily="49" charset="0"/>
              </a:rPr>
              <a:t>@</a:t>
            </a:r>
            <a:r>
              <a:rPr lang="de-DE" dirty="0" err="1">
                <a:latin typeface="Consolas" panose="020B0609020204030204" pitchFamily="49" charset="0"/>
              </a:rPr>
              <a:t>NewSpan</a:t>
            </a:r>
            <a:r>
              <a:rPr lang="de-DE" dirty="0"/>
              <a:t> können eigene Spans gestartet werden</a:t>
            </a:r>
          </a:p>
          <a:p>
            <a:r>
              <a:rPr lang="de-DE" dirty="0"/>
              <a:t>optionaler Name, ansonsten Name der Methode</a:t>
            </a:r>
          </a:p>
        </p:txBody>
      </p:sp>
    </p:spTree>
    <p:extLst>
      <p:ext uri="{BB962C8B-B14F-4D97-AF65-F5344CB8AC3E}">
        <p14:creationId xmlns:p14="http://schemas.microsoft.com/office/powerpoint/2010/main" val="2589716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4968150" cy="3780000"/>
          </a:xfrm>
        </p:spPr>
        <p:txBody>
          <a:bodyPr/>
          <a:lstStyle/>
          <a:p>
            <a:r>
              <a:rPr lang="de-DE" dirty="0"/>
              <a:t>Bitte führen Sie nun die Übung H) aus der EXERCISES.md Datei durch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2444D6-E6C1-4D56-DD8A-72ADD686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882963"/>
            <a:ext cx="31718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94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Circuit </a:t>
            </a:r>
            <a:r>
              <a:rPr lang="de-DE" dirty="0" err="1"/>
              <a:t>Breaker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26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Von der lokalen Anwendung zur Cloud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/>
          <p:cNvSpPr/>
          <p:nvPr/>
        </p:nvSpPr>
        <p:spPr>
          <a:xfrm>
            <a:off x="4111456" y="3299849"/>
            <a:ext cx="243402" cy="46050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4756196" y="2743200"/>
            <a:ext cx="1032811" cy="2631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Circuit-</a:t>
            </a:r>
            <a:r>
              <a:rPr lang="de-DE" dirty="0" err="1"/>
              <a:t>Breaker</a:t>
            </a:r>
            <a:r>
              <a:rPr lang="de-DE" dirty="0"/>
              <a:t> fungiert wie ein Schutzschalter, welcher vom geschlossenen Zustand (normaler Betrieb) auf einen offenen Zustand umschaltet und so eine Verbindung zum Zielsystem unterbricht</a:t>
            </a:r>
          </a:p>
          <a:p>
            <a:r>
              <a:rPr lang="de-DE" dirty="0"/>
              <a:t>Dies erfolgt nachdem eine definierte Menge an Fehlern aufgetreten ist</a:t>
            </a:r>
          </a:p>
          <a:p>
            <a:r>
              <a:rPr lang="de-DE" dirty="0"/>
              <a:t>Wenn der Schalter offen ist, so werden keine weiteren </a:t>
            </a:r>
            <a:r>
              <a:rPr lang="de-DE" dirty="0" err="1"/>
              <a:t>Requests</a:t>
            </a:r>
            <a:r>
              <a:rPr lang="de-DE" dirty="0"/>
              <a:t> mehr zugestellt sondern auf das Fallback-Verhalten umgestellt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hlinkClick r:id="rId2"/>
              </a:rPr>
              <a:t>https://en.wikipedia.org/wiki/Circuit_breaker_design_pattern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493301" y="2511062"/>
            <a:ext cx="2295868" cy="738664"/>
          </a:xfrm>
          <a:prstGeom prst="rect">
            <a:avLst/>
          </a:prstGeom>
          <a:solidFill>
            <a:srgbClr val="D0F8C0"/>
          </a:solidFill>
        </p:spPr>
        <p:txBody>
          <a:bodyPr wrap="square" rtlCol="0">
            <a:spAutoFit/>
          </a:bodyPr>
          <a:lstStyle/>
          <a:p>
            <a:pPr algn="ctr"/>
            <a:endParaRPr lang="de-DE" sz="1400" b="1" dirty="0"/>
          </a:p>
          <a:p>
            <a:pPr algn="ctr"/>
            <a:r>
              <a:rPr lang="de-DE" sz="1400" b="1" dirty="0"/>
              <a:t>Client</a:t>
            </a:r>
          </a:p>
          <a:p>
            <a:pPr algn="ctr"/>
            <a:endParaRPr lang="de-DE" sz="1400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5789007" y="2511062"/>
            <a:ext cx="2295868" cy="738664"/>
          </a:xfrm>
          <a:prstGeom prst="rect">
            <a:avLst/>
          </a:prstGeom>
          <a:solidFill>
            <a:srgbClr val="D0F8C0"/>
          </a:solidFill>
        </p:spPr>
        <p:txBody>
          <a:bodyPr wrap="square" rtlCol="0">
            <a:spAutoFit/>
          </a:bodyPr>
          <a:lstStyle/>
          <a:p>
            <a:pPr algn="ctr"/>
            <a:endParaRPr lang="de-DE" sz="1400" b="1" dirty="0"/>
          </a:p>
          <a:p>
            <a:pPr algn="ctr"/>
            <a:r>
              <a:rPr lang="de-DE" sz="1400" b="1" dirty="0"/>
              <a:t>Server</a:t>
            </a:r>
          </a:p>
          <a:p>
            <a:pPr algn="ctr"/>
            <a:endParaRPr lang="de-DE" sz="1400" b="1" dirty="0"/>
          </a:p>
        </p:txBody>
      </p:sp>
      <p:sp>
        <p:nvSpPr>
          <p:cNvPr id="8" name="Sechseck 7"/>
          <p:cNvSpPr/>
          <p:nvPr/>
        </p:nvSpPr>
        <p:spPr>
          <a:xfrm>
            <a:off x="3558816" y="2427436"/>
            <a:ext cx="1348683" cy="920978"/>
          </a:xfrm>
          <a:prstGeom prst="hexago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Circuit</a:t>
            </a:r>
          </a:p>
          <a:p>
            <a:pPr algn="ctr"/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Breaker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489823" y="3802456"/>
            <a:ext cx="148666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Fallback</a:t>
            </a:r>
            <a:r>
              <a:rPr lang="de-DE" sz="1400" dirty="0"/>
              <a:t> Wert</a:t>
            </a:r>
          </a:p>
        </p:txBody>
      </p:sp>
    </p:spTree>
    <p:extLst>
      <p:ext uri="{BB962C8B-B14F-4D97-AF65-F5344CB8AC3E}">
        <p14:creationId xmlns:p14="http://schemas.microsoft.com/office/powerpoint/2010/main" val="3585044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 einer gewissen Zeit geht der Schalter in einen "halb-offenen" Zustand, in dem eine gewisse Anzahl an </a:t>
            </a:r>
            <a:r>
              <a:rPr lang="de-DE" dirty="0" err="1"/>
              <a:t>Requests</a:t>
            </a:r>
            <a:r>
              <a:rPr lang="de-DE" dirty="0"/>
              <a:t> durchgelassen werden</a:t>
            </a:r>
          </a:p>
          <a:p>
            <a:r>
              <a:rPr lang="de-DE" dirty="0"/>
              <a:t>Sind diese erfolgreich </a:t>
            </a:r>
            <a:r>
              <a:rPr lang="de-DE" dirty="0">
                <a:sym typeface="Wingdings" panose="05000000000000000000" pitchFamily="2" charset="2"/>
              </a:rPr>
              <a:t> geschlossen,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wenn nicht  offen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048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Circuit </a:t>
            </a:r>
            <a:r>
              <a:rPr lang="de-DE" dirty="0" err="1"/>
              <a:t>Breaker</a:t>
            </a:r>
            <a:r>
              <a:rPr lang="de-DE" dirty="0"/>
              <a:t> – Implementierungen	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Spring Cloud </a:t>
            </a:r>
            <a:r>
              <a:rPr lang="de-DE" dirty="0" err="1"/>
              <a:t>CircuitBreaker</a:t>
            </a:r>
            <a:r>
              <a:rPr lang="de-DE" dirty="0"/>
              <a:t> ist eine Abstraktionsschicht über vorhandene Standardlösungen</a:t>
            </a:r>
          </a:p>
          <a:p>
            <a:r>
              <a:rPr lang="de-DE" b="1" dirty="0"/>
              <a:t>Resilience4J</a:t>
            </a:r>
            <a:endParaRPr lang="de-DE" dirty="0"/>
          </a:p>
          <a:p>
            <a:pPr lvl="1"/>
            <a:r>
              <a:rPr lang="de-DE" dirty="0"/>
              <a:t>Starters:</a:t>
            </a:r>
          </a:p>
          <a:p>
            <a:pPr lvl="2"/>
            <a:r>
              <a:rPr lang="de-DE" sz="1200" dirty="0">
                <a:latin typeface="Consolas" panose="020B0609020204030204" pitchFamily="49" charset="0"/>
              </a:rPr>
              <a:t>org.springframework.cloud:spring-cloud-starter-circuitbreaker-resilience4j</a:t>
            </a:r>
          </a:p>
          <a:p>
            <a:pPr lvl="2"/>
            <a:r>
              <a:rPr lang="de-DE" sz="1200" dirty="0">
                <a:latin typeface="Consolas" panose="020B0609020204030204" pitchFamily="49" charset="0"/>
              </a:rPr>
              <a:t>org.springframework.cloud:spring-cloud-starter-circuitbreaker-reactor-resilience4j</a:t>
            </a:r>
          </a:p>
          <a:p>
            <a:r>
              <a:rPr lang="de-DE" b="1" dirty="0" err="1"/>
              <a:t>Sentinel</a:t>
            </a:r>
            <a:endParaRPr lang="de-DE" b="1" dirty="0"/>
          </a:p>
          <a:p>
            <a:r>
              <a:rPr lang="de-DE" b="1" dirty="0"/>
              <a:t>Spring </a:t>
            </a:r>
            <a:r>
              <a:rPr lang="de-DE" b="1" dirty="0" err="1"/>
              <a:t>Retry</a:t>
            </a:r>
            <a:endParaRPr lang="de-DE" b="1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6187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Circuit </a:t>
            </a:r>
            <a:r>
              <a:rPr lang="de-DE" dirty="0" err="1"/>
              <a:t>Breaker</a:t>
            </a:r>
            <a:r>
              <a:rPr lang="de-DE" dirty="0"/>
              <a:t> – Nutzung direkt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Direkte Nutzung der bereitgestellten </a:t>
            </a:r>
            <a:r>
              <a:rPr lang="de-DE" dirty="0" err="1">
                <a:latin typeface="Consolas" panose="020B0609020204030204" pitchFamily="49" charset="0"/>
              </a:rPr>
              <a:t>CircuitBreakerFactory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r>
              <a:rPr lang="de-DE" dirty="0"/>
              <a:t>alternativ auch ein </a:t>
            </a:r>
            <a:r>
              <a:rPr lang="de-DE" dirty="0" err="1">
                <a:latin typeface="Consolas" panose="020B0609020204030204" pitchFamily="49" charset="0"/>
              </a:rPr>
              <a:t>ReactiveCircuitBreakerFactory</a:t>
            </a:r>
            <a:r>
              <a:rPr lang="de-DE" dirty="0"/>
              <a:t> </a:t>
            </a:r>
          </a:p>
          <a:p>
            <a:r>
              <a:rPr lang="de-DE" dirty="0"/>
              <a:t>Implementierung eines Fallbacks, der ein </a:t>
            </a:r>
            <a:r>
              <a:rPr lang="de-DE" dirty="0" err="1"/>
              <a:t>Throwable</a:t>
            </a:r>
            <a:r>
              <a:rPr lang="de-DE" dirty="0"/>
              <a:t> erhält um fehlerspezifisch zu antworten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800" y="2571750"/>
            <a:ext cx="7740650" cy="1384995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sz="1200" dirty="0">
                <a:solidFill>
                  <a:srgbClr val="00627A"/>
                </a:solidFill>
                <a:latin typeface="Consolas" panose="020B0609020204030204" pitchFamily="49" charset="0"/>
              </a:rPr>
              <a:t>slow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sz="1200" dirty="0" err="1">
                <a:solidFill>
                  <a:srgbClr val="871094"/>
                </a:solidFill>
                <a:latin typeface="Consolas" panose="020B0609020204030204" pitchFamily="49" charset="0"/>
              </a:rPr>
              <a:t>circuitBreakerFactory</a:t>
            </a:r>
            <a:r>
              <a:rPr lang="en-US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.create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67D17"/>
                </a:solidFill>
                <a:latin typeface="Consolas" panose="020B0609020204030204" pitchFamily="49" charset="0"/>
              </a:rPr>
              <a:t>"slow"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.run(</a:t>
            </a:r>
            <a:b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    () -&gt; </a:t>
            </a:r>
            <a:r>
              <a:rPr lang="en-US" sz="1200" dirty="0" err="1">
                <a:solidFill>
                  <a:srgbClr val="871094"/>
                </a:solidFill>
                <a:latin typeface="Consolas" panose="020B0609020204030204" pitchFamily="49" charset="0"/>
              </a:rPr>
              <a:t>rest</a:t>
            </a:r>
            <a:r>
              <a:rPr lang="en-US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.getForObject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67D17"/>
                </a:solidFill>
                <a:latin typeface="Consolas" panose="020B0609020204030204" pitchFamily="49" charset="0"/>
              </a:rPr>
              <a:t>"/slow"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),</a:t>
            </a:r>
            <a:b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throwable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 -&gt; </a:t>
            </a:r>
            <a:r>
              <a:rPr lang="en-US" sz="1200" dirty="0">
                <a:solidFill>
                  <a:srgbClr val="067D17"/>
                </a:solidFill>
                <a:latin typeface="Consolas" panose="020B0609020204030204" pitchFamily="49" charset="0"/>
              </a:rPr>
              <a:t>"fallback"</a:t>
            </a:r>
            <a:br>
              <a:rPr lang="en-US" sz="1200" dirty="0">
                <a:solidFill>
                  <a:srgbClr val="067D17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67D17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7889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Circuit </a:t>
            </a:r>
            <a:r>
              <a:rPr lang="de-DE" dirty="0" err="1"/>
              <a:t>Breaker</a:t>
            </a:r>
            <a:r>
              <a:rPr lang="de-DE" dirty="0"/>
              <a:t> – Globale Konfiguration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Konfiguration via </a:t>
            </a:r>
            <a:r>
              <a:rPr lang="de-DE" dirty="0" err="1">
                <a:latin typeface="Consolas" panose="020B0609020204030204" pitchFamily="49" charset="0"/>
              </a:rPr>
              <a:t>Customizer</a:t>
            </a:r>
            <a:r>
              <a:rPr lang="de-DE" dirty="0">
                <a:latin typeface="Consolas" panose="020B0609020204030204" pitchFamily="49" charset="0"/>
              </a:rPr>
              <a:t>&lt;T&gt;</a:t>
            </a:r>
            <a:r>
              <a:rPr lang="de-DE" dirty="0"/>
              <a:t> Ansatz (funktionales Interface, somit Lambda als </a:t>
            </a:r>
            <a:r>
              <a:rPr lang="de-DE" dirty="0" err="1"/>
              <a:t>return-value</a:t>
            </a:r>
            <a:r>
              <a:rPr lang="de-DE" dirty="0"/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30107" y="1435694"/>
            <a:ext cx="7740650" cy="3139321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@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Configuration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Resilience4JConfiguration 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@Bean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Customizer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&lt;Resilience4JCircuitBreakerFactory&gt; </a:t>
            </a:r>
            <a:r>
              <a:rPr lang="de-DE" sz="1100" dirty="0" err="1">
                <a:solidFill>
                  <a:srgbClr val="00627A"/>
                </a:solidFill>
                <a:latin typeface="Consolas" panose="020B0609020204030204" pitchFamily="49" charset="0"/>
              </a:rPr>
              <a:t>globalCustomConfiguration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CircuitBreakerConfig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circuitBreakerConfig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CircuitBreakerConfig.custom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.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failureRateThreshold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>
                <a:solidFill>
                  <a:srgbClr val="1750EB"/>
                </a:solidFill>
                <a:latin typeface="Consolas" panose="020B0609020204030204" pitchFamily="49" charset="0"/>
              </a:rPr>
              <a:t>50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.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waitDurationInOpenState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Duration.ofMillis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>
                <a:solidFill>
                  <a:srgbClr val="1750EB"/>
                </a:solidFill>
                <a:latin typeface="Consolas" panose="020B0609020204030204" pitchFamily="49" charset="0"/>
              </a:rPr>
              <a:t>1000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.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slidingWindowSize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.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build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TimeLimiterConfig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timeLimiterConfig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TimeLimiterConfig.custom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.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timeoutDuration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Duration.ofSeconds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.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build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factory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-&gt;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factory.configureDefault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id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-&gt;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new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Resilience4JConfigBuilder(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id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.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timeLimiterConfig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851691"/>
                </a:solidFill>
                <a:latin typeface="Consolas" panose="020B0609020204030204" pitchFamily="49" charset="0"/>
              </a:rPr>
              <a:t>timeLimiterConfig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.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circuitBreakerConfig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851691"/>
                </a:solidFill>
                <a:latin typeface="Consolas" panose="020B0609020204030204" pitchFamily="49" charset="0"/>
              </a:rPr>
              <a:t>circuitBreakerConfig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.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build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());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1224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Circuit </a:t>
            </a:r>
            <a:r>
              <a:rPr lang="de-DE" sz="2000" dirty="0" err="1"/>
              <a:t>Breaker</a:t>
            </a:r>
            <a:r>
              <a:rPr lang="de-DE" sz="2000" dirty="0"/>
              <a:t> – Spezifische  Konfiguration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Statt der globalen Konfiguration können für ein oder mehrere benannte </a:t>
            </a:r>
            <a:r>
              <a:rPr lang="de-DE" dirty="0" err="1"/>
              <a:t>CircuitBreaker</a:t>
            </a:r>
            <a:r>
              <a:rPr lang="de-DE" dirty="0"/>
              <a:t> Werte konfiguriert werden: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30107" y="1435694"/>
            <a:ext cx="7740650" cy="2123658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@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Configuration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2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2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Resilience4JConfiguration 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@Bean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2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Customizer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&lt;Resilience4JCircuitBreakerFactory&gt; </a:t>
            </a:r>
            <a:r>
              <a:rPr lang="de-DE" sz="1200" dirty="0" err="1">
                <a:solidFill>
                  <a:srgbClr val="00627A"/>
                </a:solidFill>
                <a:latin typeface="Consolas" panose="020B0609020204030204" pitchFamily="49" charset="0"/>
              </a:rPr>
              <a:t>specificCustomConfiguration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// ... wie gehabt</a:t>
            </a:r>
          </a:p>
          <a:p>
            <a:r>
              <a:rPr lang="de-DE" sz="1200" dirty="0">
                <a:solidFill>
                  <a:srgbClr val="0033B3"/>
                </a:solidFill>
                <a:latin typeface="Consolas" panose="020B0609020204030204" pitchFamily="49" charset="0"/>
              </a:rPr>
              <a:t>        </a:t>
            </a: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factory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-&gt;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factory.configure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builder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-&gt;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builder.circuitBreakerConfig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851691"/>
                </a:solidFill>
                <a:latin typeface="Consolas" panose="020B0609020204030204" pitchFamily="49" charset="0"/>
              </a:rPr>
              <a:t>circuitBreakerConfig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.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timeLimiterConfig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851691"/>
                </a:solidFill>
                <a:latin typeface="Consolas" panose="020B0609020204030204" pitchFamily="49" charset="0"/>
              </a:rPr>
              <a:t>timeLimiterConfig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).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build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(),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"circuitBreaker1"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"circuitBreaker2"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"circuitBreaker3"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);        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6660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Circuit </a:t>
            </a:r>
            <a:r>
              <a:rPr lang="de-DE" dirty="0" err="1"/>
              <a:t>Breaker</a:t>
            </a:r>
            <a:r>
              <a:rPr lang="de-DE" dirty="0"/>
              <a:t> – Nutzung </a:t>
            </a:r>
            <a:r>
              <a:rPr lang="de-DE" dirty="0" err="1"/>
              <a:t>OpenFeign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</a:t>
            </a:r>
            <a:r>
              <a:rPr lang="de-DE" dirty="0" err="1">
                <a:latin typeface="Consolas" panose="020B0609020204030204" pitchFamily="49" charset="0"/>
              </a:rPr>
              <a:t>feign.circuitbreaker.enabled</a:t>
            </a:r>
            <a:r>
              <a:rPr lang="de-DE" dirty="0">
                <a:latin typeface="Consolas" panose="020B0609020204030204" pitchFamily="49" charset="0"/>
              </a:rPr>
              <a:t>=</a:t>
            </a:r>
            <a:r>
              <a:rPr lang="de-DE" dirty="0" err="1">
                <a:latin typeface="Consolas" panose="020B0609020204030204" pitchFamily="49" charset="0"/>
              </a:rPr>
              <a:t>true</a:t>
            </a:r>
            <a:r>
              <a:rPr lang="de-DE" dirty="0"/>
              <a:t> gesetzt ist, werden automatisch alle Calls mit einem </a:t>
            </a:r>
            <a:r>
              <a:rPr lang="de-DE" dirty="0" err="1"/>
              <a:t>CircuitBreaker</a:t>
            </a:r>
            <a:r>
              <a:rPr lang="de-DE" dirty="0"/>
              <a:t> </a:t>
            </a:r>
            <a:r>
              <a:rPr lang="de-DE" dirty="0" err="1"/>
              <a:t>gewrappt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31800" y="1473154"/>
            <a:ext cx="7740650" cy="3139321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@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FeignClient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name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100" dirty="0" err="1">
                <a:solidFill>
                  <a:srgbClr val="067D17"/>
                </a:solidFill>
                <a:latin typeface="Consolas" panose="020B0609020204030204" pitchFamily="49" charset="0"/>
              </a:rPr>
              <a:t>test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url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"http://localhost:${server.port}/"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fallback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Fallback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protected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interface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TestClient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@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RequestMapping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method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RequestMethod.GET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value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"/</a:t>
            </a:r>
            <a:r>
              <a:rPr lang="de-DE" sz="1100" dirty="0" err="1">
                <a:solidFill>
                  <a:srgbClr val="067D17"/>
                </a:solidFill>
                <a:latin typeface="Consolas" panose="020B0609020204030204" pitchFamily="49" charset="0"/>
              </a:rPr>
              <a:t>hello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Hello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627A"/>
                </a:solidFill>
                <a:latin typeface="Consolas" panose="020B0609020204030204" pitchFamily="49" charset="0"/>
              </a:rPr>
              <a:t>getHello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@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RequestMapping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method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RequestMethod.GET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value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"/</a:t>
            </a:r>
            <a:r>
              <a:rPr lang="de-DE" sz="1100" dirty="0" err="1">
                <a:solidFill>
                  <a:srgbClr val="067D17"/>
                </a:solidFill>
                <a:latin typeface="Consolas" panose="020B0609020204030204" pitchFamily="49" charset="0"/>
              </a:rPr>
              <a:t>hellonotfound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de-DE" sz="1100" dirty="0" err="1">
                <a:solidFill>
                  <a:srgbClr val="00627A"/>
                </a:solidFill>
                <a:latin typeface="Consolas" panose="020B0609020204030204" pitchFamily="49" charset="0"/>
              </a:rPr>
              <a:t>getException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@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Component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static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Fallback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implements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TestClient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9E880D"/>
                </a:solidFill>
                <a:latin typeface="Consolas" panose="020B0609020204030204" pitchFamily="49" charset="0"/>
              </a:rPr>
              <a:t>   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Hello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627A"/>
                </a:solidFill>
                <a:latin typeface="Consolas" panose="020B0609020204030204" pitchFamily="49" charset="0"/>
              </a:rPr>
              <a:t>getHello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throw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new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NoFallbackAvailableException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"Boom!"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new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RuntimeException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());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9E880D"/>
                </a:solidFill>
                <a:latin typeface="Consolas" panose="020B0609020204030204" pitchFamily="49" charset="0"/>
              </a:rPr>
              <a:t>   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de-DE" sz="1100" dirty="0" err="1">
                <a:solidFill>
                  <a:srgbClr val="00627A"/>
                </a:solidFill>
                <a:latin typeface="Consolas" panose="020B0609020204030204" pitchFamily="49" charset="0"/>
              </a:rPr>
              <a:t>getException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"Fixed </a:t>
            </a:r>
            <a:r>
              <a:rPr lang="de-DE" sz="1100" dirty="0" err="1">
                <a:solidFill>
                  <a:srgbClr val="067D17"/>
                </a:solidFill>
                <a:latin typeface="Consolas" panose="020B0609020204030204" pitchFamily="49" charset="0"/>
              </a:rPr>
              <a:t>response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3012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Circuit </a:t>
            </a:r>
            <a:r>
              <a:rPr lang="de-DE" dirty="0" err="1"/>
              <a:t>Breaker</a:t>
            </a:r>
            <a:r>
              <a:rPr lang="de-DE" dirty="0"/>
              <a:t> – Nutzung </a:t>
            </a:r>
            <a:r>
              <a:rPr lang="de-DE" dirty="0" err="1"/>
              <a:t>OpenFeign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können je nach Fehler unterschiedliche Fallbacks via einer Factory ausgeliefert werden: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31800" y="1473154"/>
            <a:ext cx="7740650" cy="3139321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@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FeignClient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name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100" dirty="0" err="1">
                <a:solidFill>
                  <a:srgbClr val="067D17"/>
                </a:solidFill>
                <a:latin typeface="Consolas" panose="020B0609020204030204" pitchFamily="49" charset="0"/>
              </a:rPr>
              <a:t>testClientWithFactory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url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"http://localhost:${server.port}/"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,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fallbackFactory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TestFallbackFactory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protected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interface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TestClientWithFactory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</a:p>
          <a:p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@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RequestMapping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method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RequestMethod.GET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value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"/</a:t>
            </a:r>
            <a:r>
              <a:rPr lang="de-DE" sz="1100" dirty="0" err="1">
                <a:solidFill>
                  <a:srgbClr val="067D17"/>
                </a:solidFill>
                <a:latin typeface="Consolas" panose="020B0609020204030204" pitchFamily="49" charset="0"/>
              </a:rPr>
              <a:t>hello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Hello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627A"/>
                </a:solidFill>
                <a:latin typeface="Consolas" panose="020B0609020204030204" pitchFamily="49" charset="0"/>
              </a:rPr>
              <a:t>getHello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@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RequestMapping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method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RequestMethod.GET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value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"/</a:t>
            </a:r>
            <a:r>
              <a:rPr lang="de-DE" sz="1100" dirty="0" err="1">
                <a:solidFill>
                  <a:srgbClr val="067D17"/>
                </a:solidFill>
                <a:latin typeface="Consolas" panose="020B0609020204030204" pitchFamily="49" charset="0"/>
              </a:rPr>
              <a:t>hellonotfound</a:t>
            </a:r>
            <a:r>
              <a:rPr lang="de-DE" sz="11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de-DE" sz="1100" dirty="0" err="1">
                <a:solidFill>
                  <a:srgbClr val="00627A"/>
                </a:solidFill>
                <a:latin typeface="Consolas" panose="020B0609020204030204" pitchFamily="49" charset="0"/>
              </a:rPr>
              <a:t>getException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@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Component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static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TestFallbackFactory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implements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FallbackFactory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FallbackWithFactory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</a:p>
          <a:p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FallbackWithFactory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627A"/>
                </a:solidFill>
                <a:latin typeface="Consolas" panose="020B0609020204030204" pitchFamily="49" charset="0"/>
              </a:rPr>
              <a:t>create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Throwable</a:t>
            </a:r>
            <a:r>
              <a:rPr lang="de-DE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cause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) {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033B3"/>
                </a:solidFill>
                <a:latin typeface="Consolas" panose="020B0609020204030204" pitchFamily="49" charset="0"/>
              </a:rPr>
              <a:t>new</a:t>
            </a:r>
            <a:r>
              <a:rPr lang="de-DE" sz="11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080808"/>
                </a:solidFill>
                <a:latin typeface="Consolas" panose="020B0609020204030204" pitchFamily="49" charset="0"/>
              </a:rPr>
              <a:t>FallbackWithFactory</a:t>
            </a: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1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21139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4968150" cy="3780000"/>
          </a:xfrm>
        </p:spPr>
        <p:txBody>
          <a:bodyPr/>
          <a:lstStyle/>
          <a:p>
            <a:r>
              <a:rPr lang="de-DE" dirty="0"/>
              <a:t>Bitte führen Sie nun die Übung I) aus der EXERCISES.md Datei durch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2444D6-E6C1-4D56-DD8A-72ADD686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882963"/>
            <a:ext cx="31718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149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Bulkheads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33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627E8-558D-FEC3-ED93-1F998F5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Möglichkeiten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FBB9C6-9BC6-21E2-2E77-2B52A543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726E19-3638-F92F-90C4-9F69AA41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Geschwindigkeit:</a:t>
            </a:r>
          </a:p>
          <a:p>
            <a:r>
              <a:rPr lang="de-DE" dirty="0"/>
              <a:t>die Geschwindigkeit der Bereitstellung neuer Features ist ein Innovationsfaktor</a:t>
            </a:r>
          </a:p>
          <a:p>
            <a:r>
              <a:rPr lang="de-DE" dirty="0"/>
              <a:t>stündliche (oder noch häufiger) </a:t>
            </a:r>
            <a:r>
              <a:rPr lang="de-DE" dirty="0" err="1"/>
              <a:t>Deployments</a:t>
            </a:r>
            <a:r>
              <a:rPr lang="de-DE" dirty="0"/>
              <a:t> erlauben Fehler schnell zu beheben</a:t>
            </a:r>
          </a:p>
          <a:p>
            <a:r>
              <a:rPr lang="de-DE" dirty="0"/>
              <a:t>dadurch können höhere Risiken eingegangen werden, die zu mehr Innovation führen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0089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1610257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Bulkhead</a:t>
            </a:r>
            <a:r>
              <a:rPr lang="de-DE" dirty="0"/>
              <a:t>-Pattern (</a:t>
            </a:r>
            <a:r>
              <a:rPr lang="de-DE" dirty="0" err="1"/>
              <a:t>Bulkhead</a:t>
            </a:r>
            <a:r>
              <a:rPr lang="de-DE" dirty="0"/>
              <a:t> = Schott) zielt darauf ab, verteilte Systeme möglichst isoliert voneinander laufen zu lassen, um Engpässe und Fehler in einem System zu isolieren </a:t>
            </a:r>
            <a:br>
              <a:rPr lang="de-DE" dirty="0"/>
            </a:br>
            <a:r>
              <a:rPr lang="de-DE" dirty="0"/>
              <a:t>(nur ein Schott läuft voll Wasser)</a:t>
            </a:r>
          </a:p>
          <a:p>
            <a:r>
              <a:rPr lang="de-DE" dirty="0"/>
              <a:t>Es ist ein grundsätzlicher Architektur-Ansatz wie auch ein Instrument zur Drosselung von Service-</a:t>
            </a:r>
            <a:r>
              <a:rPr lang="de-DE" dirty="0" err="1"/>
              <a:t>To</a:t>
            </a:r>
            <a:r>
              <a:rPr lang="de-DE" dirty="0"/>
              <a:t>-Service Kommunikation, um ein Zielsystem nicht zu überfordern</a:t>
            </a:r>
          </a:p>
          <a:p>
            <a:endParaRPr lang="de-DE" dirty="0"/>
          </a:p>
          <a:p>
            <a:r>
              <a:rPr lang="de-DE" dirty="0"/>
              <a:t>Beispielsweise will man an einen langsamen Service B nur so viele </a:t>
            </a:r>
            <a:r>
              <a:rPr lang="de-DE" dirty="0" err="1"/>
              <a:t>Requests</a:t>
            </a:r>
            <a:r>
              <a:rPr lang="de-DE" dirty="0"/>
              <a:t> weiterleiten, wie er handeln kann und andere </a:t>
            </a:r>
            <a:r>
              <a:rPr lang="de-DE" dirty="0" err="1"/>
              <a:t>Requests</a:t>
            </a:r>
            <a:r>
              <a:rPr lang="de-DE" dirty="0"/>
              <a:t> in A bearbeiten lassen – statt möglichst viele an B, die dann warten müssen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5346639" y="3034868"/>
            <a:ext cx="1065703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r>
              <a:rPr lang="de-DE" sz="1400" b="1" dirty="0"/>
              <a:t>Service B</a:t>
            </a:r>
            <a:br>
              <a:rPr lang="de-DE" sz="1400" b="1" dirty="0"/>
            </a:br>
            <a:r>
              <a:rPr lang="de-DE" sz="1400" dirty="0"/>
              <a:t>(</a:t>
            </a:r>
            <a:r>
              <a:rPr lang="de-DE" sz="1400" dirty="0" err="1"/>
              <a:t>slow</a:t>
            </a:r>
            <a:r>
              <a:rPr lang="de-DE" sz="1400" dirty="0"/>
              <a:t>)</a:t>
            </a:r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2254784" y="3516408"/>
            <a:ext cx="96044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2254784" y="3940058"/>
            <a:ext cx="96044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>
            <a:off x="2254784" y="4363708"/>
            <a:ext cx="96044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2254784" y="3304583"/>
            <a:ext cx="3039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2254784" y="3728233"/>
            <a:ext cx="3039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>
            <a:off x="2254784" y="4151883"/>
            <a:ext cx="3039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234967" y="3052710"/>
            <a:ext cx="1065703" cy="1600438"/>
          </a:xfrm>
          <a:prstGeom prst="rect">
            <a:avLst/>
          </a:prstGeom>
          <a:solidFill>
            <a:srgbClr val="D0F8C0"/>
          </a:solidFill>
        </p:spPr>
        <p:txBody>
          <a:bodyPr wrap="square" rtlCol="0">
            <a:spAutoFit/>
          </a:bodyPr>
          <a:lstStyle/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r>
              <a:rPr lang="de-DE" sz="1400" b="1" dirty="0"/>
              <a:t>Service A</a:t>
            </a:r>
          </a:p>
          <a:p>
            <a:pPr algn="ctr"/>
            <a:r>
              <a:rPr lang="de-DE" sz="1400" dirty="0"/>
              <a:t>(</a:t>
            </a:r>
            <a:r>
              <a:rPr lang="de-DE" sz="1400" dirty="0" err="1"/>
              <a:t>critical</a:t>
            </a:r>
            <a:r>
              <a:rPr lang="de-DE" sz="1400" dirty="0"/>
              <a:t>)</a:t>
            </a:r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</p:txBody>
      </p:sp>
      <p:sp>
        <p:nvSpPr>
          <p:cNvPr id="36" name="Textfeld 35"/>
          <p:cNvSpPr txBox="1"/>
          <p:nvPr/>
        </p:nvSpPr>
        <p:spPr>
          <a:xfrm rot="16200000">
            <a:off x="4030047" y="3703198"/>
            <a:ext cx="1587215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Bulkhead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8777513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Bulkheads</a:t>
            </a:r>
            <a:r>
              <a:rPr lang="de-DE" dirty="0"/>
              <a:t> -- Wie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1320807"/>
          </a:xfrm>
        </p:spPr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"</a:t>
            </a:r>
            <a:r>
              <a:rPr lang="de-DE" dirty="0">
                <a:latin typeface="Consolas" panose="020B0609020204030204" pitchFamily="49" charset="0"/>
              </a:rPr>
              <a:t>io.github.resilience4j : resilience4j-spring-boot2</a:t>
            </a:r>
            <a:r>
              <a:rPr lang="de-DE" dirty="0"/>
              <a:t>"</a:t>
            </a:r>
          </a:p>
          <a:p>
            <a:r>
              <a:rPr lang="de-DE" dirty="0"/>
              <a:t>Annotation der zu drosselnden Methode</a:t>
            </a:r>
          </a:p>
          <a:p>
            <a:r>
              <a:rPr lang="de-DE" dirty="0"/>
              <a:t>Hiterlegung einer Konfiguration mit Namen des </a:t>
            </a:r>
            <a:r>
              <a:rPr lang="de-DE" dirty="0" err="1"/>
              <a:t>Bulkheads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31799" y="2357466"/>
            <a:ext cx="8008309" cy="830997"/>
          </a:xfrm>
          <a:prstGeom prst="rect">
            <a:avLst/>
          </a:prstGeom>
          <a:solidFill>
            <a:srgbClr val="F7FBF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  <a:t>@</a:t>
            </a:r>
            <a:r>
              <a:rPr lang="de-DE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Bulkhead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name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=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067D17"/>
                </a:solidFill>
                <a:latin typeface="Consolas" panose="020B0609020204030204" pitchFamily="49" charset="0"/>
              </a:rPr>
              <a:t>placeOrder</a:t>
            </a:r>
            <a:r>
              <a:rPr lang="de-DE" sz="12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, type = </a:t>
            </a:r>
            <a:r>
              <a:rPr lang="de-DE" sz="1200" dirty="0" err="1">
                <a:solidFill>
                  <a:srgbClr val="9E880D"/>
                </a:solidFill>
                <a:latin typeface="Consolas" panose="020B0609020204030204" pitchFamily="49" charset="0"/>
              </a:rPr>
              <a:t>Bulkhead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de-DE" sz="1200" i="1" dirty="0" err="1">
                <a:solidFill>
                  <a:srgbClr val="871094"/>
                </a:solidFill>
                <a:latin typeface="Consolas" panose="020B0609020204030204" pitchFamily="49" charset="0"/>
              </a:rPr>
              <a:t>THREADPOOL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33B3"/>
                </a:solidFill>
                <a:latin typeface="Consolas" panose="020B0609020204030204" pitchFamily="49" charset="0"/>
              </a:rPr>
              <a:t>public</a:t>
            </a:r>
            <a:r>
              <a:rPr lang="de-DE" sz="12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9E880D"/>
                </a:solidFill>
                <a:latin typeface="Consolas" panose="020B0609020204030204" pitchFamily="49" charset="0"/>
              </a:rPr>
              <a:t>Order </a:t>
            </a:r>
            <a:r>
              <a:rPr lang="de-DE" sz="1200" dirty="0" err="1">
                <a:solidFill>
                  <a:srgbClr val="00627A"/>
                </a:solidFill>
                <a:latin typeface="Consolas" panose="020B0609020204030204" pitchFamily="49" charset="0"/>
              </a:rPr>
              <a:t>placeOrder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mobilePhoneNumber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,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&gt; </a:t>
            </a:r>
            <a:r>
              <a:rPr lang="de-DE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productQuantities</a:t>
            </a: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) {</a:t>
            </a:r>
            <a:b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de-DE" sz="12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31798" y="3342159"/>
            <a:ext cx="8008309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Consolas" panose="020B0609020204030204" pitchFamily="49" charset="0"/>
              </a:rPr>
              <a:t>resilience4j.bulkhead:</a:t>
            </a:r>
            <a:br>
              <a:rPr lang="de-DE" sz="1200" dirty="0">
                <a:latin typeface="Consolas" panose="020B0609020204030204" pitchFamily="49" charset="0"/>
              </a:rPr>
            </a:br>
            <a:r>
              <a:rPr lang="de-DE" sz="1200" dirty="0">
                <a:latin typeface="Consolas" panose="020B0609020204030204" pitchFamily="49" charset="0"/>
              </a:rPr>
              <a:t>  </a:t>
            </a:r>
            <a:r>
              <a:rPr lang="de-DE" sz="1200" dirty="0" err="1">
                <a:latin typeface="Consolas" panose="020B0609020204030204" pitchFamily="49" charset="0"/>
              </a:rPr>
              <a:t>instances</a:t>
            </a:r>
            <a:r>
              <a:rPr lang="de-DE" sz="1200" dirty="0">
                <a:latin typeface="Consolas" panose="020B0609020204030204" pitchFamily="49" charset="0"/>
              </a:rPr>
              <a:t>:</a:t>
            </a:r>
            <a:br>
              <a:rPr lang="de-DE" sz="1200" dirty="0">
                <a:latin typeface="Consolas" panose="020B0609020204030204" pitchFamily="49" charset="0"/>
              </a:rPr>
            </a:br>
            <a:r>
              <a:rPr lang="de-DE" sz="1200" dirty="0">
                <a:latin typeface="Consolas" panose="020B0609020204030204" pitchFamily="49" charset="0"/>
              </a:rPr>
              <a:t>     </a:t>
            </a:r>
            <a:r>
              <a:rPr lang="de-DE" sz="1200" dirty="0" err="1">
                <a:latin typeface="Consolas" panose="020B0609020204030204" pitchFamily="49" charset="0"/>
              </a:rPr>
              <a:t>placeOrder</a:t>
            </a:r>
            <a:r>
              <a:rPr lang="de-DE" sz="1200" dirty="0">
                <a:latin typeface="Consolas" panose="020B0609020204030204" pitchFamily="49" charset="0"/>
              </a:rPr>
              <a:t>:</a:t>
            </a:r>
            <a:br>
              <a:rPr lang="de-DE" sz="1200" dirty="0">
                <a:latin typeface="Consolas" panose="020B0609020204030204" pitchFamily="49" charset="0"/>
              </a:rPr>
            </a:br>
            <a:r>
              <a:rPr lang="de-DE" sz="1200" dirty="0">
                <a:latin typeface="Consolas" panose="020B0609020204030204" pitchFamily="49" charset="0"/>
              </a:rPr>
              <a:t>      </a:t>
            </a:r>
            <a:r>
              <a:rPr lang="de-DE" sz="1200" dirty="0" err="1">
                <a:latin typeface="Consolas" panose="020B0609020204030204" pitchFamily="49" charset="0"/>
              </a:rPr>
              <a:t>maxConcurrentCalls</a:t>
            </a:r>
            <a:r>
              <a:rPr lang="de-DE" sz="1200" dirty="0">
                <a:latin typeface="Consolas" panose="020B0609020204030204" pitchFamily="49" charset="0"/>
              </a:rPr>
              <a:t>: 10</a:t>
            </a:r>
            <a:br>
              <a:rPr lang="de-DE" sz="1200" dirty="0">
                <a:latin typeface="Consolas" panose="020B0609020204030204" pitchFamily="49" charset="0"/>
              </a:rPr>
            </a:br>
            <a:r>
              <a:rPr lang="de-DE" sz="1200" dirty="0">
                <a:latin typeface="Consolas" panose="020B0609020204030204" pitchFamily="49" charset="0"/>
              </a:rPr>
              <a:t>      </a:t>
            </a:r>
            <a:r>
              <a:rPr lang="de-DE" sz="1200" dirty="0" err="1">
                <a:latin typeface="Consolas" panose="020B0609020204030204" pitchFamily="49" charset="0"/>
              </a:rPr>
              <a:t>maxWaitDuration</a:t>
            </a:r>
            <a:r>
              <a:rPr lang="de-DE" sz="1200" dirty="0">
                <a:latin typeface="Consolas" panose="020B0609020204030204" pitchFamily="49" charset="0"/>
              </a:rPr>
              <a:t>: 10ms</a:t>
            </a:r>
          </a:p>
        </p:txBody>
      </p:sp>
    </p:spTree>
    <p:extLst>
      <p:ext uri="{BB962C8B-B14F-4D97-AF65-F5344CB8AC3E}">
        <p14:creationId xmlns:p14="http://schemas.microsoft.com/office/powerpoint/2010/main" val="33089802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4968150" cy="3780000"/>
          </a:xfrm>
        </p:spPr>
        <p:txBody>
          <a:bodyPr/>
          <a:lstStyle/>
          <a:p>
            <a:r>
              <a:rPr lang="de-DE" dirty="0"/>
              <a:t>Bitte führen Sie nun die Übung J) aus der EXERCISES.md Datei durch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2444D6-E6C1-4D56-DD8A-72ADD686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882963"/>
            <a:ext cx="31718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761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Prometheus &amp;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2004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23850" y="882963"/>
            <a:ext cx="8496300" cy="954093"/>
          </a:xfrm>
        </p:spPr>
        <p:txBody>
          <a:bodyPr/>
          <a:lstStyle/>
          <a:p>
            <a:r>
              <a:rPr lang="de-DE" b="1" dirty="0"/>
              <a:t>Prometheus</a:t>
            </a:r>
            <a:r>
              <a:rPr lang="de-DE" dirty="0"/>
              <a:t>: freie Software zum Service-Monitoring und </a:t>
            </a:r>
            <a:r>
              <a:rPr lang="de-DE" dirty="0" err="1"/>
              <a:t>Alerting</a:t>
            </a:r>
            <a:r>
              <a:rPr lang="de-DE" dirty="0"/>
              <a:t> von IT-Infrastrukturen</a:t>
            </a:r>
          </a:p>
          <a:p>
            <a:r>
              <a:rPr lang="de-DE" b="1" dirty="0" err="1"/>
              <a:t>Grafana</a:t>
            </a:r>
            <a:r>
              <a:rPr lang="de-DE" dirty="0"/>
              <a:t>: eine plattformübergreifende Open-Source-Anwendung zur grafischen Darstellung von Daten aus verschiedenen Datenquellen wie z. B. </a:t>
            </a:r>
            <a:r>
              <a:rPr lang="de-DE" dirty="0" err="1"/>
              <a:t>InfluxDB</a:t>
            </a:r>
            <a:r>
              <a:rPr lang="de-DE" dirty="0"/>
              <a:t>, MySQL, </a:t>
            </a:r>
            <a:r>
              <a:rPr lang="de-DE" dirty="0" err="1"/>
              <a:t>PostgreSQL</a:t>
            </a:r>
            <a:r>
              <a:rPr lang="de-DE" dirty="0"/>
              <a:t>, Prometheus und Graphite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10468" y="2297923"/>
            <a:ext cx="1065703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r>
              <a:rPr lang="de-DE" sz="1400" b="1" dirty="0"/>
              <a:t>Service A</a:t>
            </a:r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710468" y="3571288"/>
            <a:ext cx="1065703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r>
              <a:rPr lang="de-DE" sz="1400" b="1" dirty="0"/>
              <a:t>Service B</a:t>
            </a:r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072119" y="2555625"/>
            <a:ext cx="1236744" cy="2031325"/>
          </a:xfrm>
          <a:prstGeom prst="rect">
            <a:avLst/>
          </a:prstGeom>
          <a:solidFill>
            <a:srgbClr val="D0F8C0"/>
          </a:solidFill>
        </p:spPr>
        <p:txBody>
          <a:bodyPr wrap="square" rtlCol="0">
            <a:spAutoFit/>
          </a:bodyPr>
          <a:lstStyle/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r>
              <a:rPr lang="de-DE" sz="1400" b="1" dirty="0"/>
              <a:t>Prometheus</a:t>
            </a:r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</p:txBody>
      </p:sp>
      <p:cxnSp>
        <p:nvCxnSpPr>
          <p:cNvPr id="11" name="Gerade Verbindung mit Pfeil 10"/>
          <p:cNvCxnSpPr>
            <a:endCxn id="6" idx="3"/>
          </p:cNvCxnSpPr>
          <p:nvPr/>
        </p:nvCxnSpPr>
        <p:spPr>
          <a:xfrm flipH="1" flipV="1">
            <a:off x="1776171" y="2882699"/>
            <a:ext cx="1295948" cy="522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1776171" y="4023704"/>
            <a:ext cx="1295948" cy="522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825837" y="2555625"/>
            <a:ext cx="123674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r>
              <a:rPr lang="de-DE" sz="1400" b="1" dirty="0" err="1"/>
              <a:t>Grafana</a:t>
            </a:r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  <a:p>
            <a:pPr algn="ctr"/>
            <a:endParaRPr lang="de-DE" sz="1400" b="1" dirty="0"/>
          </a:p>
        </p:txBody>
      </p:sp>
      <p:cxnSp>
        <p:nvCxnSpPr>
          <p:cNvPr id="16" name="Gerade Verbindung mit Pfeil 15"/>
          <p:cNvCxnSpPr>
            <a:stCxn id="15" idx="1"/>
          </p:cNvCxnSpPr>
          <p:nvPr/>
        </p:nvCxnSpPr>
        <p:spPr>
          <a:xfrm flipH="1" flipV="1">
            <a:off x="4315440" y="3563613"/>
            <a:ext cx="1510397" cy="767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Magnetplattenspeicher 17"/>
          <p:cNvSpPr/>
          <p:nvPr/>
        </p:nvSpPr>
        <p:spPr>
          <a:xfrm>
            <a:off x="3391173" y="3833720"/>
            <a:ext cx="598636" cy="644685"/>
          </a:xfrm>
          <a:prstGeom prst="flowChartMagneticDisk">
            <a:avLst/>
          </a:prstGeom>
          <a:solidFill>
            <a:srgbClr val="92D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1776171" y="2587641"/>
            <a:ext cx="129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pull </a:t>
            </a:r>
            <a:r>
              <a:rPr lang="de-DE" sz="1200" dirty="0" err="1"/>
              <a:t>metrics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4284397" y="3281995"/>
            <a:ext cx="1541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query</a:t>
            </a:r>
            <a:r>
              <a:rPr lang="de-DE" sz="1200" dirty="0"/>
              <a:t> real-time </a:t>
            </a:r>
            <a:r>
              <a:rPr lang="de-DE" sz="1200" dirty="0" err="1"/>
              <a:t>db</a:t>
            </a:r>
            <a:endParaRPr lang="de-DE" sz="1200" dirty="0"/>
          </a:p>
        </p:txBody>
      </p:sp>
      <p:sp>
        <p:nvSpPr>
          <p:cNvPr id="23" name="Textfeld 22"/>
          <p:cNvSpPr txBox="1"/>
          <p:nvPr/>
        </p:nvSpPr>
        <p:spPr>
          <a:xfrm>
            <a:off x="1776171" y="3720082"/>
            <a:ext cx="129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pull </a:t>
            </a:r>
            <a:r>
              <a:rPr lang="de-DE" sz="1200" dirty="0" err="1"/>
              <a:t>metrics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325266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Metriken anbieten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Services können einfach ihre Metriken über den </a:t>
            </a:r>
            <a:r>
              <a:rPr lang="de-DE" dirty="0" err="1"/>
              <a:t>Actuator</a:t>
            </a:r>
            <a:r>
              <a:rPr lang="de-DE" dirty="0"/>
              <a:t> anbieten</a:t>
            </a:r>
          </a:p>
          <a:p>
            <a:r>
              <a:rPr lang="de-DE" dirty="0" err="1"/>
              <a:t>Dependencies</a:t>
            </a:r>
            <a:endParaRPr lang="de-DE" dirty="0"/>
          </a:p>
          <a:p>
            <a:pPr lvl="1"/>
            <a:r>
              <a:rPr lang="de-DE" dirty="0" err="1">
                <a:latin typeface="Consolas" panose="020B0609020204030204" pitchFamily="49" charset="0"/>
              </a:rPr>
              <a:t>org.springframework.boot</a:t>
            </a:r>
            <a:r>
              <a:rPr lang="de-DE" dirty="0">
                <a:latin typeface="Consolas" panose="020B0609020204030204" pitchFamily="49" charset="0"/>
              </a:rPr>
              <a:t> : spring-boot-starter-</a:t>
            </a:r>
            <a:r>
              <a:rPr lang="de-DE" dirty="0" err="1">
                <a:latin typeface="Consolas" panose="020B0609020204030204" pitchFamily="49" charset="0"/>
              </a:rPr>
              <a:t>actuator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r>
              <a:rPr lang="de-DE" dirty="0" err="1">
                <a:latin typeface="Consolas" panose="020B0609020204030204" pitchFamily="49" charset="0"/>
              </a:rPr>
              <a:t>io.micrometer</a:t>
            </a:r>
            <a:r>
              <a:rPr lang="de-DE" dirty="0">
                <a:latin typeface="Consolas" panose="020B0609020204030204" pitchFamily="49" charset="0"/>
              </a:rPr>
              <a:t> : </a:t>
            </a:r>
            <a:r>
              <a:rPr lang="de-DE" dirty="0" err="1">
                <a:latin typeface="Consolas" panose="020B0609020204030204" pitchFamily="49" charset="0"/>
              </a:rPr>
              <a:t>micrometer</a:t>
            </a:r>
            <a:r>
              <a:rPr lang="de-DE" dirty="0">
                <a:latin typeface="Consolas" panose="020B0609020204030204" pitchFamily="49" charset="0"/>
              </a:rPr>
              <a:t>-</a:t>
            </a:r>
            <a:r>
              <a:rPr lang="de-DE" dirty="0" err="1">
                <a:latin typeface="Consolas" panose="020B0609020204030204" pitchFamily="49" charset="0"/>
              </a:rPr>
              <a:t>registry</a:t>
            </a:r>
            <a:r>
              <a:rPr lang="de-DE" dirty="0">
                <a:latin typeface="Consolas" panose="020B0609020204030204" pitchFamily="49" charset="0"/>
              </a:rPr>
              <a:t>-prometheus</a:t>
            </a:r>
          </a:p>
          <a:p>
            <a:r>
              <a:rPr lang="de-DE" dirty="0">
                <a:hlinkClick r:id="rId2"/>
              </a:rPr>
              <a:t>http://localhost:8080/actuator/prometheus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0865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Prometheus und </a:t>
            </a:r>
            <a:r>
              <a:rPr lang="de-DE" dirty="0" err="1"/>
              <a:t>Grafana</a:t>
            </a:r>
            <a:r>
              <a:rPr lang="de-DE" dirty="0"/>
              <a:t> können über Docker gestartet werden, z.B. mit </a:t>
            </a:r>
            <a:r>
              <a:rPr lang="de-DE" dirty="0" err="1">
                <a:latin typeface="Consolas" panose="020B0609020204030204" pitchFamily="49" charset="0"/>
              </a:rPr>
              <a:t>docker-compose</a:t>
            </a:r>
            <a:endParaRPr lang="de-DE" dirty="0">
              <a:latin typeface="Consolas" panose="020B0609020204030204" pitchFamily="49" charset="0"/>
            </a:endParaRPr>
          </a:p>
          <a:p>
            <a:endParaRPr lang="de-DE" dirty="0"/>
          </a:p>
          <a:p>
            <a:r>
              <a:rPr lang="de-DE" dirty="0"/>
              <a:t>Konfiguration </a:t>
            </a:r>
            <a:r>
              <a:rPr lang="de-DE" b="1" dirty="0"/>
              <a:t>Prometheus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Scrape</a:t>
            </a:r>
            <a:r>
              <a:rPr lang="de-DE" dirty="0"/>
              <a:t>-Endpoints und </a:t>
            </a:r>
            <a:r>
              <a:rPr lang="de-DE" dirty="0" err="1"/>
              <a:t>Scrape</a:t>
            </a:r>
            <a:r>
              <a:rPr lang="de-DE" dirty="0"/>
              <a:t>-Intervall definieren</a:t>
            </a:r>
          </a:p>
          <a:p>
            <a:pPr lvl="1"/>
            <a:r>
              <a:rPr lang="de-DE" dirty="0" err="1"/>
              <a:t>Eureka</a:t>
            </a:r>
            <a:r>
              <a:rPr lang="de-DE" dirty="0"/>
              <a:t> Discovery wird unterstützt</a:t>
            </a:r>
          </a:p>
          <a:p>
            <a:pPr lvl="1"/>
            <a:endParaRPr lang="de-DE" dirty="0"/>
          </a:p>
          <a:p>
            <a:r>
              <a:rPr lang="de-DE" dirty="0"/>
              <a:t>Konfiguration </a:t>
            </a:r>
            <a:r>
              <a:rPr lang="de-DE" b="1" dirty="0" err="1"/>
              <a:t>Grafana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Datasource</a:t>
            </a:r>
            <a:r>
              <a:rPr lang="de-DE" dirty="0"/>
              <a:t> (kann </a:t>
            </a:r>
            <a:r>
              <a:rPr lang="de-DE" dirty="0" err="1"/>
              <a:t>provisioniert</a:t>
            </a:r>
            <a:r>
              <a:rPr lang="de-DE" dirty="0"/>
              <a:t> werden)</a:t>
            </a:r>
          </a:p>
          <a:p>
            <a:pPr lvl="1"/>
            <a:r>
              <a:rPr lang="de-DE" dirty="0"/>
              <a:t>Dashboard (am besten in UI zusammenklicken, ggf. Volume für </a:t>
            </a:r>
            <a:r>
              <a:rPr lang="de-DE" dirty="0" err="1"/>
              <a:t>grafana.db</a:t>
            </a:r>
            <a:r>
              <a:rPr lang="de-DE" dirty="0"/>
              <a:t> </a:t>
            </a:r>
            <a:r>
              <a:rPr lang="de-DE" dirty="0" err="1"/>
              <a:t>mounten</a:t>
            </a:r>
            <a:r>
              <a:rPr lang="de-DE" dirty="0"/>
              <a:t> und Datei sichern)</a:t>
            </a:r>
          </a:p>
        </p:txBody>
      </p:sp>
    </p:spTree>
    <p:extLst>
      <p:ext uri="{BB962C8B-B14F-4D97-AF65-F5344CB8AC3E}">
        <p14:creationId xmlns:p14="http://schemas.microsoft.com/office/powerpoint/2010/main" val="8559186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Prometheus 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https://prometheus.io/docs/concepts/metric_types/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Counter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stetig wachsender Wert</a:t>
            </a:r>
          </a:p>
          <a:p>
            <a:pPr lvl="1"/>
            <a:r>
              <a:rPr lang="de-DE" dirty="0"/>
              <a:t>z.B. Anzahl </a:t>
            </a:r>
            <a:r>
              <a:rPr lang="de-DE" dirty="0" err="1"/>
              <a:t>Requests</a:t>
            </a:r>
            <a:r>
              <a:rPr lang="de-DE" dirty="0"/>
              <a:t>, Anzahl Fehler, Bearbeitungszeit</a:t>
            </a:r>
          </a:p>
          <a:p>
            <a:r>
              <a:rPr lang="de-DE" b="1" dirty="0"/>
              <a:t>Gauge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nummerischer Wert, der steigen und fallen kann</a:t>
            </a:r>
          </a:p>
          <a:p>
            <a:pPr lvl="1"/>
            <a:r>
              <a:rPr lang="de-DE" dirty="0"/>
              <a:t>z.B. Luftdruck, Temperatur</a:t>
            </a:r>
          </a:p>
          <a:p>
            <a:r>
              <a:rPr lang="de-DE" b="1" dirty="0" err="1"/>
              <a:t>Histogram</a:t>
            </a:r>
            <a:r>
              <a:rPr lang="de-DE" dirty="0"/>
              <a:t> und </a:t>
            </a:r>
            <a:r>
              <a:rPr lang="de-DE" b="1" dirty="0"/>
              <a:t>Summary:</a:t>
            </a:r>
          </a:p>
          <a:p>
            <a:pPr lvl="1"/>
            <a:r>
              <a:rPr lang="de-DE" dirty="0"/>
              <a:t>zählt Vorkommen je Schlüssel</a:t>
            </a:r>
          </a:p>
          <a:p>
            <a:pPr lvl="1"/>
            <a:r>
              <a:rPr lang="de-DE" dirty="0"/>
              <a:t>selten genutzt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7626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Prometheus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https://prometheus.io/docs/prometheus/latest/querying/examples/</a:t>
            </a:r>
            <a:endParaRPr lang="de-DE" dirty="0"/>
          </a:p>
          <a:p>
            <a:endParaRPr lang="de-DE" dirty="0"/>
          </a:p>
          <a:p>
            <a:r>
              <a:rPr lang="de-DE" dirty="0" err="1">
                <a:latin typeface="Consolas" panose="020B0609020204030204" pitchFamily="49" charset="0"/>
              </a:rPr>
              <a:t>http_requests_total</a:t>
            </a:r>
            <a:r>
              <a:rPr lang="de-DE" dirty="0"/>
              <a:t> – Abfrage der Datenserien einer Metrik</a:t>
            </a:r>
          </a:p>
          <a:p>
            <a:r>
              <a:rPr lang="de-DE" dirty="0" err="1">
                <a:latin typeface="Consolas" panose="020B0609020204030204" pitchFamily="49" charset="0"/>
              </a:rPr>
              <a:t>http_requests_total</a:t>
            </a:r>
            <a:r>
              <a:rPr lang="de-DE" dirty="0">
                <a:latin typeface="Consolas" panose="020B0609020204030204" pitchFamily="49" charset="0"/>
              </a:rPr>
              <a:t>{</a:t>
            </a:r>
            <a:r>
              <a:rPr lang="de-DE" dirty="0" err="1">
                <a:latin typeface="Consolas" panose="020B0609020204030204" pitchFamily="49" charset="0"/>
              </a:rPr>
              <a:t>job</a:t>
            </a:r>
            <a:r>
              <a:rPr lang="de-DE" dirty="0">
                <a:latin typeface="Consolas" panose="020B0609020204030204" pitchFamily="49" charset="0"/>
              </a:rPr>
              <a:t>="</a:t>
            </a:r>
            <a:r>
              <a:rPr lang="de-DE" dirty="0" err="1">
                <a:latin typeface="Consolas" panose="020B0609020204030204" pitchFamily="49" charset="0"/>
              </a:rPr>
              <a:t>apiserver</a:t>
            </a:r>
            <a:r>
              <a:rPr lang="de-DE" dirty="0">
                <a:latin typeface="Consolas" panose="020B0609020204030204" pitchFamily="49" charset="0"/>
              </a:rPr>
              <a:t>", </a:t>
            </a:r>
            <a:r>
              <a:rPr lang="de-DE" dirty="0" err="1">
                <a:latin typeface="Consolas" panose="020B0609020204030204" pitchFamily="49" charset="0"/>
              </a:rPr>
              <a:t>handler</a:t>
            </a:r>
            <a:r>
              <a:rPr lang="de-DE" dirty="0">
                <a:latin typeface="Consolas" panose="020B0609020204030204" pitchFamily="49" charset="0"/>
              </a:rPr>
              <a:t>="/</a:t>
            </a:r>
            <a:r>
              <a:rPr lang="de-DE" dirty="0" err="1">
                <a:latin typeface="Consolas" panose="020B0609020204030204" pitchFamily="49" charset="0"/>
              </a:rPr>
              <a:t>api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comments</a:t>
            </a:r>
            <a:r>
              <a:rPr lang="de-DE" dirty="0">
                <a:latin typeface="Consolas" panose="020B0609020204030204" pitchFamily="49" charset="0"/>
              </a:rPr>
              <a:t>"}</a:t>
            </a:r>
            <a:r>
              <a:rPr lang="de-DE" dirty="0"/>
              <a:t> – gefilterte Abfrage einer Metrik</a:t>
            </a:r>
          </a:p>
          <a:p>
            <a:r>
              <a:rPr lang="de-DE" dirty="0" err="1">
                <a:latin typeface="Consolas" panose="020B0609020204030204" pitchFamily="49" charset="0"/>
              </a:rPr>
              <a:t>http_requests_total</a:t>
            </a:r>
            <a:r>
              <a:rPr lang="de-DE" dirty="0">
                <a:latin typeface="Consolas" panose="020B0609020204030204" pitchFamily="49" charset="0"/>
              </a:rPr>
              <a:t>{</a:t>
            </a:r>
            <a:r>
              <a:rPr lang="de-DE" dirty="0" err="1">
                <a:latin typeface="Consolas" panose="020B0609020204030204" pitchFamily="49" charset="0"/>
              </a:rPr>
              <a:t>job</a:t>
            </a:r>
            <a:r>
              <a:rPr lang="de-DE" dirty="0">
                <a:latin typeface="Consolas" panose="020B0609020204030204" pitchFamily="49" charset="0"/>
              </a:rPr>
              <a:t>=~".*</a:t>
            </a:r>
            <a:r>
              <a:rPr lang="de-DE" dirty="0" err="1">
                <a:latin typeface="Consolas" panose="020B0609020204030204" pitchFamily="49" charset="0"/>
              </a:rPr>
              <a:t>server</a:t>
            </a:r>
            <a:r>
              <a:rPr lang="de-DE" dirty="0">
                <a:latin typeface="Consolas" panose="020B0609020204030204" pitchFamily="49" charset="0"/>
              </a:rPr>
              <a:t>"}</a:t>
            </a:r>
            <a:r>
              <a:rPr lang="de-DE" dirty="0"/>
              <a:t> – </a:t>
            </a:r>
            <a:r>
              <a:rPr lang="de-DE" dirty="0" err="1"/>
              <a:t>RegExp</a:t>
            </a:r>
            <a:r>
              <a:rPr lang="de-DE" dirty="0"/>
              <a:t> gefilterte Abfrage mit einer Metrik</a:t>
            </a:r>
          </a:p>
          <a:p>
            <a:r>
              <a:rPr lang="de-DE" dirty="0">
                <a:latin typeface="Consolas" panose="020B0609020204030204" pitchFamily="49" charset="0"/>
              </a:rPr>
              <a:t>rate(</a:t>
            </a:r>
            <a:r>
              <a:rPr lang="de-DE" dirty="0" err="1">
                <a:latin typeface="Consolas" panose="020B0609020204030204" pitchFamily="49" charset="0"/>
              </a:rPr>
              <a:t>http_requests_total</a:t>
            </a:r>
            <a:r>
              <a:rPr lang="de-DE" dirty="0">
                <a:latin typeface="Consolas" panose="020B0609020204030204" pitchFamily="49" charset="0"/>
              </a:rPr>
              <a:t>[5m])</a:t>
            </a:r>
            <a:r>
              <a:rPr lang="de-DE" dirty="0"/>
              <a:t> – Berechnet die Steigungsrate </a:t>
            </a:r>
            <a:r>
              <a:rPr lang="de-DE" u="sng" dirty="0"/>
              <a:t>pro Sekunde</a:t>
            </a:r>
            <a:r>
              <a:rPr lang="de-DE" dirty="0"/>
              <a:t> über das gesetzte Fenster, kann auch mit Filterung kombiniert werden</a:t>
            </a:r>
          </a:p>
          <a:p>
            <a:r>
              <a:rPr lang="de-DE" dirty="0" err="1">
                <a:latin typeface="Consolas" panose="020B0609020204030204" pitchFamily="49" charset="0"/>
              </a:rPr>
              <a:t>sum</a:t>
            </a:r>
            <a:r>
              <a:rPr lang="de-DE" dirty="0">
                <a:latin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</a:rPr>
              <a:t>http_requests_total</a:t>
            </a:r>
            <a:r>
              <a:rPr lang="de-DE" dirty="0">
                <a:latin typeface="Consolas" panose="020B0609020204030204" pitchFamily="49" charset="0"/>
              </a:rPr>
              <a:t>)</a:t>
            </a:r>
            <a:r>
              <a:rPr lang="de-DE" dirty="0"/>
              <a:t> – Summe über alle Datenserien</a:t>
            </a:r>
          </a:p>
        </p:txBody>
      </p:sp>
    </p:spTree>
    <p:extLst>
      <p:ext uri="{BB962C8B-B14F-4D97-AF65-F5344CB8AC3E}">
        <p14:creationId xmlns:p14="http://schemas.microsoft.com/office/powerpoint/2010/main" val="40804167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1B4E-D6EB-5D76-077E-4B3397F7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3529D2-E713-B113-797E-82429D81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D8844-F65C-DADC-437A-069F59334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882963"/>
            <a:ext cx="4968150" cy="3780000"/>
          </a:xfrm>
        </p:spPr>
        <p:txBody>
          <a:bodyPr/>
          <a:lstStyle/>
          <a:p>
            <a:r>
              <a:rPr lang="de-DE" dirty="0"/>
              <a:t>Bitte führen Sie nun die Übung J) aus der EXERCISES.md Datei durch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2444D6-E6C1-4D56-DD8A-72ADD686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882963"/>
            <a:ext cx="31718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627E8-558D-FEC3-ED93-1F998F5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Möglichkeiten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FBB9C6-9BC6-21E2-2E77-2B52A543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Spring Cloud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726E19-3638-F92F-90C4-9F69AA41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Sicherheit:</a:t>
            </a:r>
          </a:p>
          <a:p>
            <a:r>
              <a:rPr lang="de-DE" dirty="0"/>
              <a:t>agile Entwicklung ohne umfassende Testzyklen bedarf neuer Sicherheitskonzepte</a:t>
            </a:r>
          </a:p>
          <a:p>
            <a:r>
              <a:rPr lang="de-DE" dirty="0"/>
              <a:t>alles messen und visualisieren – Fehlerzustände erkennbar machen</a:t>
            </a:r>
          </a:p>
          <a:p>
            <a:r>
              <a:rPr lang="de-DE" dirty="0"/>
              <a:t>Fehler isolieren – so dass möglichst wenig andere Systeme betroffen sind</a:t>
            </a:r>
          </a:p>
          <a:p>
            <a:r>
              <a:rPr lang="de-DE" dirty="0"/>
              <a:t>Fehler tolerieren – fehlerhafte Systeme beeinflussen nicht das restliche System</a:t>
            </a:r>
          </a:p>
          <a:p>
            <a:r>
              <a:rPr lang="de-DE" dirty="0"/>
              <a:t>automatische Wiederherstellung – Systeme starten automatisch neu oder setzen fehlerhafte Teile zurück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1003109"/>
      </p:ext>
    </p:extLst>
  </p:cSld>
  <p:clrMapOvr>
    <a:masterClrMapping/>
  </p:clrMapOvr>
</p:sld>
</file>

<file path=ppt/theme/theme1.xml><?xml version="1.0" encoding="utf-8"?>
<a:theme xmlns:a="http://schemas.openxmlformats.org/drawingml/2006/main" name="Integrata2014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0000"/>
      </a:accent1>
      <a:accent2>
        <a:srgbClr val="000000"/>
      </a:accent2>
      <a:accent3>
        <a:srgbClr val="D20000"/>
      </a:accent3>
      <a:accent4>
        <a:srgbClr val="F6A800"/>
      </a:accent4>
      <a:accent5>
        <a:srgbClr val="E95E0F"/>
      </a:accent5>
      <a:accent6>
        <a:srgbClr val="65599F"/>
      </a:accent6>
      <a:hlink>
        <a:srgbClr val="7030A0"/>
      </a:hlink>
      <a:folHlink>
        <a:srgbClr val="E051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ta2012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9999" dist="48400" dir="27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43A950C-3817-CB49-B35A-A5282E14158E}" vid="{E0337DBD-E2EB-B74A-BCD1-B718ED0C7F8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Integrata-Logo-2019-Cover-Anleitung-PPT-V1 - 16zu9</Template>
  <TotalTime>130</TotalTime>
  <Words>4681</Words>
  <Application>Microsoft Macintosh PowerPoint</Application>
  <PresentationFormat>On-screen Show (16:9)</PresentationFormat>
  <Paragraphs>650</Paragraphs>
  <Slides>89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Consolas</vt:lpstr>
      <vt:lpstr>Open Sans</vt:lpstr>
      <vt:lpstr>Wingdings</vt:lpstr>
      <vt:lpstr>Integrata2014</vt:lpstr>
      <vt:lpstr>Spring Cloud</vt:lpstr>
      <vt:lpstr>Disclaimer - und Tipps</vt:lpstr>
      <vt:lpstr>Didaktik</vt:lpstr>
      <vt:lpstr>Übungsprojekt</vt:lpstr>
      <vt:lpstr>Services und Infrastruktur</vt:lpstr>
      <vt:lpstr>Preflight-Check</vt:lpstr>
      <vt:lpstr>Von der lokalen Anwendung zur Cloud</vt:lpstr>
      <vt:lpstr>Möglichkeiten</vt:lpstr>
      <vt:lpstr>Möglichkeiten</vt:lpstr>
      <vt:lpstr>Möglichkeiten</vt:lpstr>
      <vt:lpstr>Möglichkeiten</vt:lpstr>
      <vt:lpstr>Herausforderungen</vt:lpstr>
      <vt:lpstr>Strategien</vt:lpstr>
      <vt:lpstr>Cloud Player</vt:lpstr>
      <vt:lpstr>Spring Cloud</vt:lpstr>
      <vt:lpstr>Motivation</vt:lpstr>
      <vt:lpstr>Bestandteile</vt:lpstr>
      <vt:lpstr>Effekte &amp; Vorteile</vt:lpstr>
      <vt:lpstr>Getting started</vt:lpstr>
      <vt:lpstr>Check-Out Time</vt:lpstr>
      <vt:lpstr>Ein erster Schritt in die Cloud</vt:lpstr>
      <vt:lpstr>Configuration Server</vt:lpstr>
      <vt:lpstr>Warum</vt:lpstr>
      <vt:lpstr>Nutzung</vt:lpstr>
      <vt:lpstr>Config API</vt:lpstr>
      <vt:lpstr>Server -- Applikationsklasse </vt:lpstr>
      <vt:lpstr>Server – Filesystem Provider </vt:lpstr>
      <vt:lpstr>Server – Git Provider </vt:lpstr>
      <vt:lpstr>Server – Jdbc Provider </vt:lpstr>
      <vt:lpstr>Server – Redis Provider </vt:lpstr>
      <vt:lpstr>Server – weitere Provider </vt:lpstr>
      <vt:lpstr>Server – Verschlüsselung</vt:lpstr>
      <vt:lpstr>Server – Key Management</vt:lpstr>
      <vt:lpstr>Server – Zugriffskontrolle</vt:lpstr>
      <vt:lpstr>Übung</vt:lpstr>
      <vt:lpstr>Client -- Wie</vt:lpstr>
      <vt:lpstr>Client -- Konfiguration abfragen</vt:lpstr>
      <vt:lpstr>Client – Zugriffskontrolle</vt:lpstr>
      <vt:lpstr>Übung</vt:lpstr>
      <vt:lpstr>Service Discovery and Registration</vt:lpstr>
      <vt:lpstr>Warum</vt:lpstr>
      <vt:lpstr>Server -- Anwendungsklasse</vt:lpstr>
      <vt:lpstr>Server -- Konfiguration </vt:lpstr>
      <vt:lpstr>Server – Konfiguration Self Preservation </vt:lpstr>
      <vt:lpstr>Server – High Availability</vt:lpstr>
      <vt:lpstr>Server -- Zones</vt:lpstr>
      <vt:lpstr>Server -- API</vt:lpstr>
      <vt:lpstr>Übung</vt:lpstr>
      <vt:lpstr>Client -- Wie</vt:lpstr>
      <vt:lpstr>Übung</vt:lpstr>
      <vt:lpstr>OpenFeign Clients</vt:lpstr>
      <vt:lpstr>Warum</vt:lpstr>
      <vt:lpstr>Wie</vt:lpstr>
      <vt:lpstr>Wie</vt:lpstr>
      <vt:lpstr>Wie -- Konfiguration</vt:lpstr>
      <vt:lpstr>Wie -- Konfiguration</vt:lpstr>
      <vt:lpstr>Error Handling</vt:lpstr>
      <vt:lpstr>Übung</vt:lpstr>
      <vt:lpstr>Load Balancing</vt:lpstr>
      <vt:lpstr>Möglichkeit 1</vt:lpstr>
      <vt:lpstr>Möglichkeit 2</vt:lpstr>
      <vt:lpstr>Übung</vt:lpstr>
      <vt:lpstr>Distributed Tracing mit Sleuth</vt:lpstr>
      <vt:lpstr>Warum</vt:lpstr>
      <vt:lpstr>Begriffe</vt:lpstr>
      <vt:lpstr>Wie</vt:lpstr>
      <vt:lpstr>Wie</vt:lpstr>
      <vt:lpstr>Übung</vt:lpstr>
      <vt:lpstr>Circuit Breaker</vt:lpstr>
      <vt:lpstr>Motivation</vt:lpstr>
      <vt:lpstr>Motivation</vt:lpstr>
      <vt:lpstr>Circuit Breaker – Implementierungen </vt:lpstr>
      <vt:lpstr>Circuit Breaker – Nutzung direkt</vt:lpstr>
      <vt:lpstr>Circuit Breaker – Globale Konfiguration</vt:lpstr>
      <vt:lpstr>Circuit Breaker – Spezifische  Konfiguration</vt:lpstr>
      <vt:lpstr>Circuit Breaker – Nutzung OpenFeign</vt:lpstr>
      <vt:lpstr>Circuit Breaker – Nutzung OpenFeign</vt:lpstr>
      <vt:lpstr>Übung</vt:lpstr>
      <vt:lpstr>Bulkheads</vt:lpstr>
      <vt:lpstr>Motivation</vt:lpstr>
      <vt:lpstr>Bulkheads -- Wie</vt:lpstr>
      <vt:lpstr>Übung</vt:lpstr>
      <vt:lpstr>Prometheus &amp; Grafana</vt:lpstr>
      <vt:lpstr>Übersicht</vt:lpstr>
      <vt:lpstr>Metriken anbieten</vt:lpstr>
      <vt:lpstr>Betrieb</vt:lpstr>
      <vt:lpstr>Prometheus Metric Types</vt:lpstr>
      <vt:lpstr>Prometheus Queries</vt:lpstr>
      <vt:lpstr>Übung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Aufbau</dc:title>
  <dc:creator>Aui</dc:creator>
  <cp:lastModifiedBy>Abdelrahman Ramadan</cp:lastModifiedBy>
  <cp:revision>192</cp:revision>
  <cp:lastPrinted>2021-12-10T10:48:27Z</cp:lastPrinted>
  <dcterms:modified xsi:type="dcterms:W3CDTF">2024-10-20T10:34:57Z</dcterms:modified>
</cp:coreProperties>
</file>